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71" r:id="rId2"/>
  </p:sldMasterIdLst>
  <p:notesMasterIdLst>
    <p:notesMasterId r:id="rId14"/>
  </p:notesMasterIdLst>
  <p:sldIdLst>
    <p:sldId id="398" r:id="rId3"/>
    <p:sldId id="394" r:id="rId4"/>
    <p:sldId id="390" r:id="rId5"/>
    <p:sldId id="397" r:id="rId6"/>
    <p:sldId id="395" r:id="rId7"/>
    <p:sldId id="374" r:id="rId8"/>
    <p:sldId id="375" r:id="rId9"/>
    <p:sldId id="362" r:id="rId10"/>
    <p:sldId id="393" r:id="rId11"/>
    <p:sldId id="387" r:id="rId12"/>
    <p:sldId id="388" r:id="rId13"/>
  </p:sldIdLst>
  <p:sldSz cx="9144000" cy="6858000" type="screen4x3"/>
  <p:notesSz cx="7315200" cy="9601200"/>
  <p:defaultText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3">
          <p15:clr>
            <a:srgbClr val="A4A3A4"/>
          </p15:clr>
        </p15:guide>
        <p15:guide id="2" orient="horz" pos="496">
          <p15:clr>
            <a:srgbClr val="A4A3A4"/>
          </p15:clr>
        </p15:guide>
        <p15:guide id="3" orient="horz" pos="927">
          <p15:clr>
            <a:srgbClr val="A4A3A4"/>
          </p15:clr>
        </p15:guide>
        <p15:guide id="4" orient="horz" pos="2154">
          <p15:clr>
            <a:srgbClr val="A4A3A4"/>
          </p15:clr>
        </p15:guide>
        <p15:guide id="5" pos="5479">
          <p15:clr>
            <a:srgbClr val="A4A3A4"/>
          </p15:clr>
        </p15:guide>
        <p15:guide id="6" pos="293">
          <p15:clr>
            <a:srgbClr val="A4A3A4"/>
          </p15:clr>
        </p15:guide>
        <p15:guide id="7"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A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77118" autoAdjust="0"/>
  </p:normalViewPr>
  <p:slideViewPr>
    <p:cSldViewPr snapToGrid="0" showGuides="1">
      <p:cViewPr varScale="1">
        <p:scale>
          <a:sx n="61" d="100"/>
          <a:sy n="61" d="100"/>
        </p:scale>
        <p:origin x="1668" y="42"/>
      </p:cViewPr>
      <p:guideLst>
        <p:guide orient="horz" pos="4123"/>
        <p:guide orient="horz" pos="496"/>
        <p:guide orient="horz" pos="927"/>
        <p:guide orient="horz" pos="2154"/>
        <p:guide pos="5479"/>
        <p:guide pos="293"/>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7" d="100"/>
          <a:sy n="87" d="100"/>
        </p:scale>
        <p:origin x="-3096"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4EAA763-DFDB-A243-96D7-A1FF8549B507}" type="datetimeFigureOut">
              <a:rPr lang="en-US" smtClean="0"/>
              <a:pPr/>
              <a:t>6/12/2015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29B424A6-7593-2C46-9CCA-8596FB18DBBE}" type="slidenum">
              <a:rPr lang="en-US" smtClean="0"/>
              <a:pPr/>
              <a:t>‹#›</a:t>
            </a:fld>
            <a:endParaRPr lang="en-US"/>
          </a:p>
        </p:txBody>
      </p:sp>
    </p:spTree>
    <p:extLst>
      <p:ext uri="{BB962C8B-B14F-4D97-AF65-F5344CB8AC3E}">
        <p14:creationId xmlns:p14="http://schemas.microsoft.com/office/powerpoint/2010/main" val="3264919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xfrm>
            <a:off x="731520" y="4560570"/>
            <a:ext cx="5852160" cy="4320540"/>
          </a:xfrm>
          <a:noFill/>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oAutofit/>
          </a:bodyPr>
          <a:lstStyle/>
          <a:p>
            <a:pPr eaLnBrk="1" hangingPunct="1">
              <a:lnSpc>
                <a:spcPct val="95000"/>
              </a:lnSpc>
              <a:buFontTx/>
              <a:buNone/>
            </a:pPr>
            <a:r>
              <a:rPr lang="en-US" dirty="0" smtClean="0">
                <a:cs typeface="Arial" pitchFamily="34" charset="0"/>
              </a:rPr>
              <a:t>The </a:t>
            </a:r>
            <a:r>
              <a:rPr lang="en-US" dirty="0">
                <a:cs typeface="Arial" pitchFamily="34" charset="0"/>
              </a:rPr>
              <a:t>best way to develop an automated test system is to follow a modular software architecture</a:t>
            </a:r>
            <a:r>
              <a:rPr lang="en-US" dirty="0" smtClean="0">
                <a:cs typeface="Arial" pitchFamily="34" charset="0"/>
              </a:rPr>
              <a:t>. Modularity </a:t>
            </a:r>
            <a:r>
              <a:rPr lang="en-US" dirty="0">
                <a:cs typeface="Arial" pitchFamily="34" charset="0"/>
              </a:rPr>
              <a:t>in test system design help you increase </a:t>
            </a:r>
            <a:r>
              <a:rPr lang="en-US" dirty="0" smtClean="0">
                <a:cs typeface="Arial" pitchFamily="34" charset="0"/>
              </a:rPr>
              <a:t>the maintainability </a:t>
            </a:r>
            <a:r>
              <a:rPr lang="en-US" dirty="0">
                <a:cs typeface="Arial" pitchFamily="34" charset="0"/>
              </a:rPr>
              <a:t>and reusability of your test system </a:t>
            </a:r>
            <a:r>
              <a:rPr lang="en-US" dirty="0" smtClean="0">
                <a:cs typeface="Arial" pitchFamily="34" charset="0"/>
              </a:rPr>
              <a:t>components.</a:t>
            </a:r>
            <a:r>
              <a:rPr lang="en-US" baseline="0" dirty="0" smtClean="0">
                <a:cs typeface="Arial" pitchFamily="34" charset="0"/>
              </a:rPr>
              <a:t> </a:t>
            </a:r>
            <a:r>
              <a:rPr lang="en-US" dirty="0" smtClean="0">
                <a:cs typeface="Arial" pitchFamily="34" charset="0"/>
              </a:rPr>
              <a:t>In particular, </a:t>
            </a:r>
            <a:r>
              <a:rPr lang="en-US" dirty="0">
                <a:cs typeface="Arial" pitchFamily="34" charset="0"/>
              </a:rPr>
              <a:t>a modular test software architecture should be divided </a:t>
            </a:r>
            <a:r>
              <a:rPr lang="en-US" dirty="0" smtClean="0">
                <a:cs typeface="Arial" pitchFamily="34" charset="0"/>
              </a:rPr>
              <a:t>into four layers:</a:t>
            </a:r>
          </a:p>
          <a:p>
            <a:pPr marL="237127" indent="-237127">
              <a:lnSpc>
                <a:spcPct val="95000"/>
              </a:lnSpc>
              <a:buFont typeface="+mj-lt"/>
              <a:buAutoNum type="arabicPeriod"/>
            </a:pPr>
            <a:r>
              <a:rPr lang="en-US" b="1" dirty="0" smtClean="0">
                <a:cs typeface="Arial" pitchFamily="34" charset="0"/>
              </a:rPr>
              <a:t>Fixturing/Mass</a:t>
            </a:r>
            <a:r>
              <a:rPr lang="en-US" b="1" baseline="0" dirty="0" smtClean="0">
                <a:cs typeface="Arial" pitchFamily="34" charset="0"/>
              </a:rPr>
              <a:t> Interconnects:</a:t>
            </a:r>
            <a:r>
              <a:rPr lang="en-US" baseline="0" dirty="0" smtClean="0">
                <a:cs typeface="Arial" pitchFamily="34" charset="0"/>
              </a:rPr>
              <a:t> </a:t>
            </a:r>
            <a:r>
              <a:rPr lang="en-US" dirty="0" smtClean="0">
                <a:cs typeface="Arial" pitchFamily="34" charset="0"/>
              </a:rPr>
              <a:t>At</a:t>
            </a:r>
            <a:r>
              <a:rPr lang="en-US" baseline="0" dirty="0" smtClean="0">
                <a:cs typeface="Arial" pitchFamily="34" charset="0"/>
              </a:rPr>
              <a:t> the lowest level, the first component is having well designed mass interconnects or fixturing. This allows test operators to quickly and reliably connect and disconnect each device as they come off the assembly line. </a:t>
            </a:r>
          </a:p>
          <a:p>
            <a:pPr marL="237127" indent="-237127">
              <a:lnSpc>
                <a:spcPct val="95000"/>
              </a:lnSpc>
              <a:buFont typeface="+mj-lt"/>
              <a:buAutoNum type="arabicPeriod"/>
            </a:pPr>
            <a:r>
              <a:rPr lang="en-US" b="1" baseline="0" dirty="0" smtClean="0">
                <a:cs typeface="Arial" pitchFamily="34" charset="0"/>
              </a:rPr>
              <a:t>Hardware, Drivers, Services: </a:t>
            </a:r>
            <a:r>
              <a:rPr lang="en-US" baseline="0" dirty="0" smtClean="0">
                <a:cs typeface="Arial" pitchFamily="34" charset="0"/>
              </a:rPr>
              <a:t>Going one level higher, the next layer is the actual hardware and their respective drivers that you’ll use to take measurements from your device under test (DUT). This includes your computer or embedded PXI controller, the PXI chassis that contains your switching, signal generation, RF or other modules, and any bench-top instruments that you have in your system. </a:t>
            </a:r>
          </a:p>
          <a:p>
            <a:pPr marL="237127" indent="-237127" defTabSz="948507">
              <a:lnSpc>
                <a:spcPct val="95000"/>
              </a:lnSpc>
              <a:buFont typeface="+mj-lt"/>
              <a:buAutoNum type="arabicPeriod"/>
              <a:defRPr/>
            </a:pPr>
            <a:r>
              <a:rPr lang="en-US" b="1" dirty="0" smtClean="0">
                <a:cs typeface="Arial" pitchFamily="34" charset="0"/>
              </a:rPr>
              <a:t>Test</a:t>
            </a:r>
            <a:r>
              <a:rPr lang="en-US" b="1" baseline="0" dirty="0" smtClean="0">
                <a:cs typeface="Arial" pitchFamily="34" charset="0"/>
              </a:rPr>
              <a:t> Development Software: </a:t>
            </a:r>
            <a:r>
              <a:rPr lang="en-US" dirty="0" smtClean="0">
                <a:cs typeface="Arial" pitchFamily="34" charset="0"/>
              </a:rPr>
              <a:t>In light blue, you</a:t>
            </a:r>
            <a:r>
              <a:rPr lang="en-US" baseline="0" dirty="0" smtClean="0">
                <a:cs typeface="Arial" pitchFamily="34" charset="0"/>
              </a:rPr>
              <a:t> then have your </a:t>
            </a:r>
            <a:r>
              <a:rPr lang="en-US" dirty="0" smtClean="0">
                <a:cs typeface="Arial" pitchFamily="34" charset="0"/>
              </a:rPr>
              <a:t>tests, potentially developed using a number of different programming languages. When developing software to control your tests you should focus on modularity as well. Each test should be a modular piece of code that can be reused and maintained independently.</a:t>
            </a:r>
          </a:p>
          <a:p>
            <a:pPr marL="237127" indent="-237127" defTabSz="948507">
              <a:lnSpc>
                <a:spcPct val="95000"/>
              </a:lnSpc>
              <a:buFont typeface="+mj-lt"/>
              <a:buAutoNum type="arabicPeriod"/>
              <a:defRPr/>
            </a:pPr>
            <a:r>
              <a:rPr lang="en-US" b="1" dirty="0" smtClean="0">
                <a:cs typeface="Arial" pitchFamily="34" charset="0"/>
              </a:rPr>
              <a:t>Test</a:t>
            </a:r>
            <a:r>
              <a:rPr lang="en-US" b="1" baseline="0" dirty="0" smtClean="0">
                <a:cs typeface="Arial" pitchFamily="34" charset="0"/>
              </a:rPr>
              <a:t> Management Software: </a:t>
            </a:r>
            <a:r>
              <a:rPr lang="en-US" dirty="0" smtClean="0">
                <a:cs typeface="Arial" pitchFamily="34" charset="0"/>
              </a:rPr>
              <a:t>The </a:t>
            </a:r>
            <a:r>
              <a:rPr lang="en-US" dirty="0">
                <a:cs typeface="Arial" pitchFamily="34" charset="0"/>
              </a:rPr>
              <a:t>modularization of your tests poses the challenge of bringing together all these different </a:t>
            </a:r>
            <a:r>
              <a:rPr lang="en-US" dirty="0" smtClean="0">
                <a:cs typeface="Arial" pitchFamily="34" charset="0"/>
              </a:rPr>
              <a:t>tests to </a:t>
            </a:r>
            <a:r>
              <a:rPr lang="en-US" dirty="0">
                <a:cs typeface="Arial" pitchFamily="34" charset="0"/>
              </a:rPr>
              <a:t>create a test system</a:t>
            </a:r>
            <a:r>
              <a:rPr lang="en-US" dirty="0" smtClean="0">
                <a:cs typeface="Arial" pitchFamily="34" charset="0"/>
              </a:rPr>
              <a:t>. The top layer is the test</a:t>
            </a:r>
            <a:r>
              <a:rPr lang="en-US" baseline="0" dirty="0" smtClean="0">
                <a:cs typeface="Arial" pitchFamily="34" charset="0"/>
              </a:rPr>
              <a:t> m</a:t>
            </a:r>
            <a:r>
              <a:rPr lang="en-US" dirty="0" smtClean="0">
                <a:cs typeface="Arial" pitchFamily="34" charset="0"/>
              </a:rPr>
              <a:t>anagement software where you integrate </a:t>
            </a:r>
            <a:r>
              <a:rPr lang="en-US" dirty="0">
                <a:cs typeface="Arial" pitchFamily="34" charset="0"/>
              </a:rPr>
              <a:t>the different pieces of a test system, control the use of instrumentation resources, log results to reports and databases as well as integrate with other organization wide enterprise systems</a:t>
            </a:r>
            <a:r>
              <a:rPr lang="en-US" dirty="0" smtClean="0">
                <a:cs typeface="Arial" pitchFamily="34" charset="0"/>
              </a:rPr>
              <a:t>. The industry </a:t>
            </a:r>
            <a:r>
              <a:rPr lang="en-US" dirty="0">
                <a:cs typeface="Arial" pitchFamily="34" charset="0"/>
              </a:rPr>
              <a:t>leader in test management software is NI TestStand</a:t>
            </a:r>
            <a:r>
              <a:rPr lang="en-US" dirty="0" smtClean="0">
                <a:cs typeface="Arial" pitchFamily="34" charset="0"/>
              </a:rPr>
              <a:t>.</a:t>
            </a:r>
            <a:endParaRPr lang="en-US" dirty="0">
              <a:cs typeface="Arial" pitchFamily="34" charset="0"/>
            </a:endParaRPr>
          </a:p>
        </p:txBody>
      </p:sp>
    </p:spTree>
    <p:extLst>
      <p:ext uri="{BB962C8B-B14F-4D97-AF65-F5344CB8AC3E}">
        <p14:creationId xmlns:p14="http://schemas.microsoft.com/office/powerpoint/2010/main" val="720028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5</a:t>
            </a:fld>
            <a:endParaRPr lang="en-US"/>
          </a:p>
        </p:txBody>
      </p:sp>
    </p:spTree>
    <p:extLst>
      <p:ext uri="{BB962C8B-B14F-4D97-AF65-F5344CB8AC3E}">
        <p14:creationId xmlns:p14="http://schemas.microsoft.com/office/powerpoint/2010/main" val="2165558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6</a:t>
            </a:fld>
            <a:endParaRPr lang="en-US"/>
          </a:p>
        </p:txBody>
      </p:sp>
    </p:spTree>
    <p:extLst>
      <p:ext uri="{BB962C8B-B14F-4D97-AF65-F5344CB8AC3E}">
        <p14:creationId xmlns:p14="http://schemas.microsoft.com/office/powerpoint/2010/main" val="2595382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new feature of the 4139</a:t>
            </a:r>
            <a:r>
              <a:rPr lang="en-US" baseline="0" dirty="0" smtClean="0"/>
              <a:t> is the extended pulse boundary. You may be familiar with the standard DC power boundary that shows you the current and voltage combinations you can source or sink from the SMU. The extended pulse boundary is similar in that you can source/sink power, but only in short pulses instead of as constant DC source. This feature is very useful in that it allows you to perform high power IV sweeps with a single SMU, and minimize the heat dissipation through the DUT. Please note limitations such as max duty cycle and pulse width when operating the SMU in the extended pulse boundary – see specs for detailed info.</a:t>
            </a:r>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7</a:t>
            </a:fld>
            <a:endParaRPr lang="en-US"/>
          </a:p>
        </p:txBody>
      </p:sp>
    </p:spTree>
    <p:extLst>
      <p:ext uri="{BB962C8B-B14F-4D97-AF65-F5344CB8AC3E}">
        <p14:creationId xmlns:p14="http://schemas.microsoft.com/office/powerpoint/2010/main" val="540587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B424A6-7593-2C46-9CCA-8596FB18DBBE}" type="slidenum">
              <a:rPr lang="en-US" smtClean="0"/>
              <a:pPr/>
              <a:t>8</a:t>
            </a:fld>
            <a:endParaRPr lang="en-US"/>
          </a:p>
        </p:txBody>
      </p:sp>
    </p:spTree>
    <p:extLst>
      <p:ext uri="{BB962C8B-B14F-4D97-AF65-F5344CB8AC3E}">
        <p14:creationId xmlns:p14="http://schemas.microsoft.com/office/powerpoint/2010/main" val="156480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nvPr>
        </p:nvSpPr>
        <p:spPr/>
        <p:txBody>
          <a:bodyPr>
            <a:normAutofit/>
          </a:bodyPr>
          <a:lstStyle/>
          <a:p>
            <a:r>
              <a:rPr lang="en-US" dirty="0" smtClean="0"/>
              <a:t>Detailed SourceAdapt info: </a:t>
            </a:r>
          </a:p>
          <a:p>
            <a:r>
              <a:rPr lang="en-US" dirty="0" smtClean="0"/>
              <a:t>Video: http://www.ni.com/video/2355/en/</a:t>
            </a:r>
          </a:p>
          <a:p>
            <a:r>
              <a:rPr lang="en-US" dirty="0" smtClean="0"/>
              <a:t>Whitepaper: http://www.ni.com/white-paper/13093/en/</a:t>
            </a:r>
          </a:p>
          <a:p>
            <a:r>
              <a:rPr lang="en-US" dirty="0" smtClean="0"/>
              <a:t>Demo</a:t>
            </a:r>
            <a:r>
              <a:rPr lang="en-US" baseline="0" dirty="0" smtClean="0"/>
              <a:t> available on NI Talk – Precision DC Sales Resources</a:t>
            </a:r>
            <a:endParaRPr lang="en-US" dirty="0" smtClean="0"/>
          </a:p>
          <a:p>
            <a:endParaRPr lang="en-US" dirty="0" smtClean="0"/>
          </a:p>
          <a:p>
            <a:r>
              <a:rPr lang="en-US" dirty="0" smtClean="0"/>
              <a:t>SMUs</a:t>
            </a:r>
            <a:r>
              <a:rPr lang="en-US" baseline="0" dirty="0" smtClean="0"/>
              <a:t> of course employ a closed control loop. That is if you source a value to a DUT, SMU wants to make sure that the programmed value is actually at the DUT so it uses a feedback control loop to make sure that happens.</a:t>
            </a:r>
            <a:endParaRPr lang="en-US" dirty="0" smtClean="0"/>
          </a:p>
          <a:p>
            <a:r>
              <a:rPr lang="en-US" dirty="0" smtClean="0"/>
              <a:t>For </a:t>
            </a:r>
            <a:r>
              <a:rPr lang="en-US" baseline="0" dirty="0" smtClean="0"/>
              <a:t>a tradition SMU, the control loop is implemented in the hardware.. Capacitors, op-amps and resistors. That in itself is not really a problem. </a:t>
            </a:r>
          </a:p>
          <a:p>
            <a:r>
              <a:rPr lang="en-US" baseline="0" dirty="0" smtClean="0"/>
              <a:t>But the problem is that when you connect SMU to a load, the load itself becomes part of the control loop and the behavior of the control loop, or how the SMU responds is now a function of the load. Again in the case of MEMs gyros, capacitive elements can cause SMU in voltage source mode to give non ideal responses.</a:t>
            </a:r>
          </a:p>
          <a:p>
            <a:r>
              <a:rPr lang="en-US" baseline="0" dirty="0" smtClean="0"/>
              <a:t>Perhaps the biggest problem is that once you buy an SMU you can’t change it. If it works well with your load.. (hopefully that is the case).. You’re fine.</a:t>
            </a:r>
          </a:p>
          <a:p>
            <a:r>
              <a:rPr lang="en-US" baseline="0" dirty="0" smtClean="0"/>
              <a:t>But if non ideal behavior with a particular SMU and load combination, there are not a whole lot you can do (you can tweak it by adding resistors etc. but that only go so far).</a:t>
            </a:r>
            <a:endParaRPr lang="en-US" dirty="0"/>
          </a:p>
        </p:txBody>
      </p:sp>
      <p:sp>
        <p:nvSpPr>
          <p:cNvPr id="4" name="Slide Number Placeholder 3"/>
          <p:cNvSpPr>
            <a:spLocks noGrp="1"/>
          </p:cNvSpPr>
          <p:nvPr>
            <p:ph type="sldNum" sz="quarter" idx="10"/>
          </p:nvPr>
        </p:nvSpPr>
        <p:spPr/>
        <p:txBody>
          <a:bodyPr/>
          <a:lstStyle/>
          <a:p>
            <a:fld id="{12637DAB-86E4-A44D-A0C6-6EA386DB2B47}" type="slidenum">
              <a:rPr lang="en-US" smtClean="0"/>
              <a:pPr/>
              <a:t>10</a:t>
            </a:fld>
            <a:endParaRPr lang="en-US"/>
          </a:p>
        </p:txBody>
      </p:sp>
    </p:spTree>
    <p:extLst>
      <p:ext uri="{BB962C8B-B14F-4D97-AF65-F5344CB8AC3E}">
        <p14:creationId xmlns:p14="http://schemas.microsoft.com/office/powerpoint/2010/main" val="1159811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19138"/>
            <a:ext cx="4800600" cy="3600450"/>
          </a:xfrm>
        </p:spPr>
      </p:sp>
      <p:sp>
        <p:nvSpPr>
          <p:cNvPr id="3" name="Notes Placeholder 2"/>
          <p:cNvSpPr>
            <a:spLocks noGrp="1"/>
          </p:cNvSpPr>
          <p:nvPr>
            <p:ph type="body" idx="1"/>
          </p:nvPr>
        </p:nvSpPr>
        <p:spPr/>
        <p:txBody>
          <a:bodyPr>
            <a:normAutofit/>
          </a:bodyPr>
          <a:lstStyle/>
          <a:p>
            <a:r>
              <a:rPr lang="en-US" dirty="0" smtClean="0"/>
              <a:t>At NI we have been working hard to deal with this issue</a:t>
            </a:r>
            <a:r>
              <a:rPr lang="en-US" baseline="0" dirty="0" smtClean="0"/>
              <a:t> and last year we release a revolutionary SMU that employs a control loop in the digital domain. We called it </a:t>
            </a:r>
            <a:r>
              <a:rPr lang="en-US" baseline="0" dirty="0" err="1" smtClean="0"/>
              <a:t>SourceAdapt</a:t>
            </a:r>
            <a:r>
              <a:rPr lang="en-US" baseline="0" dirty="0" smtClean="0"/>
              <a:t> Technology.</a:t>
            </a:r>
            <a:endParaRPr lang="en-US" dirty="0" smtClean="0"/>
          </a:p>
          <a:p>
            <a:r>
              <a:rPr lang="en-US" dirty="0" smtClean="0"/>
              <a:t>With</a:t>
            </a:r>
            <a:r>
              <a:rPr lang="en-US" baseline="0" dirty="0" smtClean="0"/>
              <a:t> </a:t>
            </a:r>
            <a:r>
              <a:rPr lang="en-US" baseline="0" dirty="0" err="1" smtClean="0"/>
              <a:t>SourceAdapt</a:t>
            </a:r>
            <a:r>
              <a:rPr lang="en-US" baseline="0" dirty="0" smtClean="0"/>
              <a:t> technology we essentially created a programmable control loop by implementing all control loop functions inside an FPGA.</a:t>
            </a:r>
          </a:p>
          <a:p>
            <a:r>
              <a:rPr lang="en-US" baseline="0" dirty="0" smtClean="0"/>
              <a:t>In fact we can do this and our competitors can’t because we are leaders in leveraging FPGA technologies and in fact we prototyped this using </a:t>
            </a:r>
            <a:r>
              <a:rPr lang="en-US" baseline="0" dirty="0" err="1" smtClean="0"/>
              <a:t>LabVIEW</a:t>
            </a:r>
            <a:r>
              <a:rPr lang="en-US" baseline="0" dirty="0" smtClean="0"/>
              <a:t> FPGA.</a:t>
            </a:r>
          </a:p>
          <a:p>
            <a:r>
              <a:rPr lang="en-US" baseline="0" dirty="0" smtClean="0"/>
              <a:t>Now since the control loop is in digital domain.. It is totally programmable and we can configure it to provide an ideal response for any given load.</a:t>
            </a:r>
          </a:p>
        </p:txBody>
      </p:sp>
      <p:sp>
        <p:nvSpPr>
          <p:cNvPr id="4" name="Slide Number Placeholder 3"/>
          <p:cNvSpPr>
            <a:spLocks noGrp="1"/>
          </p:cNvSpPr>
          <p:nvPr>
            <p:ph type="sldNum" sz="quarter" idx="10"/>
          </p:nvPr>
        </p:nvSpPr>
        <p:spPr/>
        <p:txBody>
          <a:bodyPr/>
          <a:lstStyle/>
          <a:p>
            <a:fld id="{12637DAB-86E4-A44D-A0C6-6EA386DB2B47}" type="slidenum">
              <a:rPr lang="en-US" smtClean="0"/>
              <a:pPr/>
              <a:t>11</a:t>
            </a:fld>
            <a:endParaRPr lang="en-US"/>
          </a:p>
        </p:txBody>
      </p:sp>
    </p:spTree>
    <p:extLst>
      <p:ext uri="{BB962C8B-B14F-4D97-AF65-F5344CB8AC3E}">
        <p14:creationId xmlns:p14="http://schemas.microsoft.com/office/powerpoint/2010/main" val="4131444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2055371" cy="276999"/>
          </a:xfrm>
          <a:prstGeom prst="rect">
            <a:avLst/>
          </a:prstGeom>
          <a:noFill/>
        </p:spPr>
        <p:txBody>
          <a:bodyPr wrap="none" rtlCol="0">
            <a:spAutoFit/>
          </a:bodyPr>
          <a:lstStyle/>
          <a:p>
            <a:r>
              <a:rPr lang="en-US" sz="1200" dirty="0" smtClean="0">
                <a:solidFill>
                  <a:prstClr val="black"/>
                </a:solidFill>
              </a:rPr>
              <a:t>ni.com | NI CONFIDENTIAL</a:t>
            </a:r>
            <a:endParaRPr lang="en-US" sz="1200" dirty="0">
              <a:solidFill>
                <a:prstClr val="black"/>
              </a:solidFill>
            </a:endParaRPr>
          </a:p>
        </p:txBody>
      </p:sp>
    </p:spTree>
    <p:extLst>
      <p:ext uri="{BB962C8B-B14F-4D97-AF65-F5344CB8AC3E}">
        <p14:creationId xmlns:p14="http://schemas.microsoft.com/office/powerpoint/2010/main" val="963566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50312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559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249973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p14="http://schemas.microsoft.com/office/powerpoint/2010/main" val="1172057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2609444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3105942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91873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965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418747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055371" cy="276999"/>
          </a:xfrm>
          <a:prstGeom prst="rect">
            <a:avLst/>
          </a:prstGeom>
          <a:noFill/>
        </p:spPr>
        <p:txBody>
          <a:bodyPr wrap="none" rtlCol="0">
            <a:spAutoFit/>
          </a:bodyPr>
          <a:lstStyle/>
          <a:p>
            <a:r>
              <a:rPr lang="en-US" sz="1200" dirty="0" smtClean="0">
                <a:solidFill>
                  <a:prstClr val="black"/>
                </a:solidFill>
              </a:rPr>
              <a:t>ni.com | NI CONFIDENTIAL</a:t>
            </a:r>
            <a:endParaRPr lang="en-US" sz="1200" dirty="0">
              <a:solidFill>
                <a:prstClr val="black"/>
              </a:solidFill>
            </a:endParaRPr>
          </a:p>
        </p:txBody>
      </p:sp>
    </p:spTree>
    <p:extLst>
      <p:ext uri="{BB962C8B-B14F-4D97-AF65-F5344CB8AC3E}">
        <p14:creationId xmlns:p14="http://schemas.microsoft.com/office/powerpoint/2010/main" val="754216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endParaRPr lang="en-US" dirty="0"/>
          </a:p>
        </p:txBody>
      </p:sp>
    </p:spTree>
    <p:extLst>
      <p:ext uri="{BB962C8B-B14F-4D97-AF65-F5344CB8AC3E}">
        <p14:creationId xmlns:p14="http://schemas.microsoft.com/office/powerpoint/2010/main" val="310512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35915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805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31507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External 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071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814470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2055371" cy="276999"/>
          </a:xfrm>
          <a:prstGeom prst="rect">
            <a:avLst/>
          </a:prstGeom>
          <a:noFill/>
        </p:spPr>
        <p:txBody>
          <a:bodyPr wrap="none" rtlCol="0">
            <a:spAutoFit/>
          </a:bodyPr>
          <a:lstStyle/>
          <a:p>
            <a:r>
              <a:rPr lang="en-US" sz="1200" dirty="0" smtClean="0">
                <a:solidFill>
                  <a:prstClr val="black"/>
                </a:solidFill>
              </a:rPr>
              <a:t>ni.com | NI CONFIDENTIAL</a:t>
            </a:r>
            <a:endParaRPr lang="en-US" sz="1200" dirty="0">
              <a:solidFill>
                <a:prstClr val="black"/>
              </a:solidFill>
            </a:endParaRPr>
          </a:p>
        </p:txBody>
      </p:sp>
    </p:spTree>
    <p:extLst>
      <p:ext uri="{BB962C8B-B14F-4D97-AF65-F5344CB8AC3E}">
        <p14:creationId xmlns:p14="http://schemas.microsoft.com/office/powerpoint/2010/main" val="3738709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val="655524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2055371" cy="276999"/>
          </a:xfrm>
          <a:prstGeom prst="rect">
            <a:avLst/>
          </a:prstGeom>
          <a:noFill/>
        </p:spPr>
        <p:txBody>
          <a:bodyPr wrap="none" rtlCol="0">
            <a:spAutoFit/>
          </a:bodyPr>
          <a:lstStyle/>
          <a:p>
            <a:r>
              <a:rPr lang="en-US" sz="1200" dirty="0" smtClean="0">
                <a:solidFill>
                  <a:prstClr val="black"/>
                </a:solidFill>
              </a:rPr>
              <a:t>ni.com | NI CONFIDENTIAL</a:t>
            </a:r>
            <a:endParaRPr lang="en-US" sz="1200" dirty="0">
              <a:solidFill>
                <a:prstClr val="black"/>
              </a:solidFill>
            </a:endParaRPr>
          </a:p>
        </p:txBody>
      </p:sp>
    </p:spTree>
    <p:extLst>
      <p:ext uri="{BB962C8B-B14F-4D97-AF65-F5344CB8AC3E}">
        <p14:creationId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3" r:id="rId6"/>
    <p:sldLayoutId id="2147483690" r:id="rId7"/>
    <p:sldLayoutId id="2147483695" r:id="rId8"/>
    <p:sldLayoutId id="2147483696" r:id="rId9"/>
    <p:sldLayoutId id="2147483697" r:id="rId10"/>
    <p:sldLayoutId id="2147483698" r:id="rId11"/>
    <p:sldLayoutId id="2147483699" r:id="rId12"/>
    <p:sldLayoutId id="2147483700" r:id="rId13"/>
    <p:sldLayoutId id="2147483701" r:id="rId14"/>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5695105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8" r:id="rId4"/>
    <p:sldLayoutId id="2147483683" r:id="rId5"/>
    <p:sldLayoutId id="2147483680"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gif"/><Relationship Id="rId7" Type="http://schemas.openxmlformats.org/officeDocument/2006/relationships/image" Target="../media/image9.tiff"/><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tiff"/><Relationship Id="rId4" Type="http://schemas.openxmlformats.org/officeDocument/2006/relationships/image" Target="../media/image6.tiff"/><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4.jpeg"/><Relationship Id="rId5" Type="http://schemas.openxmlformats.org/officeDocument/2006/relationships/notesSlide" Target="../notesSlides/notesSlide3.xml"/><Relationship Id="rId4"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tags" Target="../tags/tag21.xml"/><Relationship Id="rId3" Type="http://schemas.openxmlformats.org/officeDocument/2006/relationships/tags" Target="../tags/tag6.xml"/><Relationship Id="rId21" Type="http://schemas.openxmlformats.org/officeDocument/2006/relationships/tags" Target="../tags/tag24.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26.pn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notesSlide" Target="../notesSlides/notesSlide4.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Layout" Target="../slideLayouts/slideLayout5.xml"/><Relationship Id="rId10" Type="http://schemas.openxmlformats.org/officeDocument/2006/relationships/tags" Target="../tags/tag13.xml"/><Relationship Id="rId19" Type="http://schemas.openxmlformats.org/officeDocument/2006/relationships/tags" Target="../tags/tag2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tags" Target="../tags/tag25.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pic>
        <p:nvPicPr>
          <p:cNvPr id="4" name="Picture 3"/>
          <p:cNvPicPr>
            <a:picLocks noChangeAspect="1"/>
          </p:cNvPicPr>
          <p:nvPr/>
        </p:nvPicPr>
        <p:blipFill>
          <a:blip r:embed="rId2"/>
          <a:stretch>
            <a:fillRect/>
          </a:stretch>
        </p:blipFill>
        <p:spPr>
          <a:xfrm>
            <a:off x="1068460" y="1232604"/>
            <a:ext cx="6980952" cy="4266667"/>
          </a:xfrm>
          <a:prstGeom prst="rect">
            <a:avLst/>
          </a:prstGeom>
        </p:spPr>
      </p:pic>
    </p:spTree>
    <p:extLst>
      <p:ext uri="{BB962C8B-B14F-4D97-AF65-F5344CB8AC3E}">
        <p14:creationId xmlns:p14="http://schemas.microsoft.com/office/powerpoint/2010/main" val="3712504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5365" y="1124475"/>
            <a:ext cx="6613240" cy="4326011"/>
            <a:chOff x="701960" y="177822"/>
            <a:chExt cx="6613240" cy="4326011"/>
          </a:xfrm>
        </p:grpSpPr>
        <p:sp>
          <p:nvSpPr>
            <p:cNvPr id="3" name="Rounded Rectangle 2"/>
            <p:cNvSpPr/>
            <p:nvPr/>
          </p:nvSpPr>
          <p:spPr>
            <a:xfrm>
              <a:off x="713529" y="798974"/>
              <a:ext cx="6578522" cy="3704859"/>
            </a:xfrm>
            <a:prstGeom prst="roundRect">
              <a:avLst>
                <a:gd name="adj" fmla="val 6840"/>
              </a:avLst>
            </a:prstGeom>
            <a:solidFill>
              <a:srgbClr val="00ABE6">
                <a:alpha val="21000"/>
              </a:srgbClr>
            </a:solidFill>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pic>
          <p:nvPicPr>
            <p:cNvPr id="4" name="Picture 3" descr="directional-long-rust.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854199" y="1211580"/>
              <a:ext cx="1409700" cy="742615"/>
            </a:xfrm>
            <a:prstGeom prst="rect">
              <a:avLst/>
            </a:prstGeom>
            <a:effectLst>
              <a:outerShdw blurRad="76200" dist="63500" dir="2700000" algn="tl" rotWithShape="0">
                <a:schemeClr val="tx2">
                  <a:lumMod val="50000"/>
                  <a:alpha val="45000"/>
                </a:schemeClr>
              </a:outerShdw>
            </a:effectLst>
          </p:spPr>
        </p:pic>
        <p:sp>
          <p:nvSpPr>
            <p:cNvPr id="5" name="Pentagon 4"/>
            <p:cNvSpPr/>
            <p:nvPr/>
          </p:nvSpPr>
          <p:spPr>
            <a:xfrm>
              <a:off x="1892299" y="1404940"/>
              <a:ext cx="1244600" cy="373060"/>
            </a:xfrm>
            <a:prstGeom prst="homePlate">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lt1"/>
                  </a:solidFill>
                  <a:latin typeface="Univers LT Std 45 Light"/>
                  <a:cs typeface="Univers LT Std 45 Light"/>
                </a:rPr>
                <a:t>DAC</a:t>
              </a:r>
              <a:endParaRPr lang="en-US" dirty="0">
                <a:solidFill>
                  <a:schemeClr val="lt1"/>
                </a:solidFill>
                <a:latin typeface="Univers LT Std 45 Light"/>
                <a:cs typeface="Univers LT Std 45 Light"/>
              </a:endParaRPr>
            </a:p>
          </p:txBody>
        </p:sp>
        <p:cxnSp>
          <p:nvCxnSpPr>
            <p:cNvPr id="6" name="Straight Arrow Connector 5"/>
            <p:cNvCxnSpPr/>
            <p:nvPr/>
          </p:nvCxnSpPr>
          <p:spPr>
            <a:xfrm flipV="1">
              <a:off x="4228082" y="1862636"/>
              <a:ext cx="604965" cy="1"/>
            </a:xfrm>
            <a:prstGeom prst="straightConnector1">
              <a:avLst/>
            </a:prstGeom>
          </p:spPr>
          <p:style>
            <a:lnRef idx="2">
              <a:schemeClr val="accent6"/>
            </a:lnRef>
            <a:fillRef idx="1">
              <a:schemeClr val="lt1"/>
            </a:fillRef>
            <a:effectRef idx="0">
              <a:schemeClr val="accent6"/>
            </a:effectRef>
            <a:fontRef idx="minor">
              <a:schemeClr val="dk1"/>
            </a:fontRef>
          </p:style>
        </p:cxnSp>
        <p:cxnSp>
          <p:nvCxnSpPr>
            <p:cNvPr id="7" name="Straight Connector 6"/>
            <p:cNvCxnSpPr/>
            <p:nvPr/>
          </p:nvCxnSpPr>
          <p:spPr>
            <a:xfrm flipH="1">
              <a:off x="3249750" y="1570536"/>
              <a:ext cx="826949" cy="0"/>
            </a:xfrm>
            <a:prstGeom prst="line">
              <a:avLst/>
            </a:prstGeom>
          </p:spPr>
          <p:style>
            <a:lnRef idx="2">
              <a:schemeClr val="accent6"/>
            </a:lnRef>
            <a:fillRef idx="1">
              <a:schemeClr val="lt1"/>
            </a:fillRef>
            <a:effectRef idx="0">
              <a:schemeClr val="accent6"/>
            </a:effectRef>
            <a:fontRef idx="minor">
              <a:schemeClr val="dk1"/>
            </a:fontRef>
          </p:style>
        </p:cxnSp>
        <p:sp>
          <p:nvSpPr>
            <p:cNvPr id="8" name="Isosceles Triangle 7"/>
            <p:cNvSpPr/>
            <p:nvPr/>
          </p:nvSpPr>
          <p:spPr>
            <a:xfrm rot="10800000">
              <a:off x="6558534" y="3250245"/>
              <a:ext cx="178814" cy="180772"/>
            </a:xfrm>
            <a:prstGeom prst="triangl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cxnSp>
          <p:nvCxnSpPr>
            <p:cNvPr id="9" name="Straight Connector 8"/>
            <p:cNvCxnSpPr/>
            <p:nvPr/>
          </p:nvCxnSpPr>
          <p:spPr>
            <a:xfrm rot="10800000">
              <a:off x="6194218" y="2066497"/>
              <a:ext cx="453725" cy="1"/>
            </a:xfrm>
            <a:prstGeom prst="line">
              <a:avLst/>
            </a:prstGeom>
          </p:spPr>
          <p:style>
            <a:lnRef idx="2">
              <a:schemeClr val="accent6"/>
            </a:lnRef>
            <a:fillRef idx="1">
              <a:schemeClr val="lt1"/>
            </a:fillRef>
            <a:effectRef idx="0">
              <a:schemeClr val="accent6"/>
            </a:effectRef>
            <a:fontRef idx="minor">
              <a:schemeClr val="dk1"/>
            </a:fontRef>
          </p:style>
        </p:cxnSp>
        <p:cxnSp>
          <p:nvCxnSpPr>
            <p:cNvPr id="10" name="Straight Arrow Connector 9"/>
            <p:cNvCxnSpPr/>
            <p:nvPr/>
          </p:nvCxnSpPr>
          <p:spPr>
            <a:xfrm flipH="1" flipV="1">
              <a:off x="4928683" y="2709997"/>
              <a:ext cx="1275266" cy="1453"/>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1" name="Straight Arrow Connector 10"/>
            <p:cNvCxnSpPr/>
            <p:nvPr/>
          </p:nvCxnSpPr>
          <p:spPr>
            <a:xfrm flipH="1" flipV="1">
              <a:off x="4928683" y="2850028"/>
              <a:ext cx="1719766" cy="1122"/>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2" name="Straight Connector 11"/>
            <p:cNvCxnSpPr>
              <a:endCxn id="8" idx="3"/>
            </p:cNvCxnSpPr>
            <p:nvPr/>
          </p:nvCxnSpPr>
          <p:spPr>
            <a:xfrm flipH="1">
              <a:off x="6647941" y="3188266"/>
              <a:ext cx="528" cy="61979"/>
            </a:xfrm>
            <a:prstGeom prst="line">
              <a:avLst/>
            </a:prstGeom>
          </p:spPr>
          <p:style>
            <a:lnRef idx="2">
              <a:schemeClr val="accent6"/>
            </a:lnRef>
            <a:fillRef idx="1">
              <a:schemeClr val="lt1"/>
            </a:fillRef>
            <a:effectRef idx="0">
              <a:schemeClr val="accent6"/>
            </a:effectRef>
            <a:fontRef idx="minor">
              <a:schemeClr val="dk1"/>
            </a:fontRef>
          </p:style>
        </p:cxnSp>
        <p:sp>
          <p:nvSpPr>
            <p:cNvPr id="13" name="TextBox 12"/>
            <p:cNvSpPr txBox="1"/>
            <p:nvPr/>
          </p:nvSpPr>
          <p:spPr>
            <a:xfrm>
              <a:off x="946143" y="177822"/>
              <a:ext cx="3762503" cy="523220"/>
            </a:xfrm>
            <a:prstGeom prst="rect">
              <a:avLst/>
            </a:prstGeom>
            <a:noFill/>
          </p:spPr>
          <p:txBody>
            <a:bodyPr wrap="square" rtlCol="0">
              <a:spAutoFit/>
            </a:bodyPr>
            <a:lstStyle/>
            <a:p>
              <a:pPr algn="r"/>
              <a:r>
                <a:rPr lang="en-US" sz="1400" dirty="0" smtClean="0">
                  <a:latin typeface="Univers LT Std 45 Light"/>
                  <a:cs typeface="Univers LT Std 45 Light"/>
                </a:rPr>
                <a:t>Implemented with  </a:t>
              </a:r>
            </a:p>
            <a:p>
              <a:pPr algn="r"/>
              <a:r>
                <a:rPr lang="en-US" sz="1400" dirty="0" smtClean="0">
                  <a:latin typeface="Univers LT Std 45 Light"/>
                  <a:cs typeface="Univers LT Std 45 Light"/>
                </a:rPr>
                <a:t>Analog Hardware Components</a:t>
              </a:r>
              <a:endParaRPr lang="en-US" sz="1400" dirty="0">
                <a:latin typeface="Univers LT Std 45 Light"/>
                <a:cs typeface="Univers LT Std 45 Light"/>
              </a:endParaRPr>
            </a:p>
          </p:txBody>
        </p:sp>
        <p:cxnSp>
          <p:nvCxnSpPr>
            <p:cNvPr id="14" name="Straight Connector 13"/>
            <p:cNvCxnSpPr/>
            <p:nvPr/>
          </p:nvCxnSpPr>
          <p:spPr bwMode="auto">
            <a:xfrm flipV="1">
              <a:off x="4797869" y="2146297"/>
              <a:ext cx="0" cy="600690"/>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5" name="Straight Arrow Connector 14"/>
            <p:cNvCxnSpPr>
              <a:stCxn id="29" idx="3"/>
            </p:cNvCxnSpPr>
            <p:nvPr/>
          </p:nvCxnSpPr>
          <p:spPr bwMode="auto">
            <a:xfrm flipH="1">
              <a:off x="3352799" y="2780012"/>
              <a:ext cx="1512683" cy="0"/>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6" name="Straight Connector 15"/>
            <p:cNvCxnSpPr/>
            <p:nvPr/>
          </p:nvCxnSpPr>
          <p:spPr>
            <a:xfrm>
              <a:off x="6647941" y="1562100"/>
              <a:ext cx="0" cy="918470"/>
            </a:xfrm>
            <a:prstGeom prst="line">
              <a:avLst/>
            </a:prstGeom>
          </p:spPr>
          <p:style>
            <a:lnRef idx="2">
              <a:schemeClr val="accent6"/>
            </a:lnRef>
            <a:fillRef idx="1">
              <a:schemeClr val="lt1"/>
            </a:fillRef>
            <a:effectRef idx="0">
              <a:schemeClr val="accent6"/>
            </a:effectRef>
            <a:fontRef idx="minor">
              <a:schemeClr val="dk1"/>
            </a:fontRef>
          </p:style>
        </p:cxnSp>
        <p:cxnSp>
          <p:nvCxnSpPr>
            <p:cNvPr id="17" name="Straight Connector 16"/>
            <p:cNvCxnSpPr>
              <a:stCxn id="18" idx="2"/>
            </p:cNvCxnSpPr>
            <p:nvPr/>
          </p:nvCxnSpPr>
          <p:spPr>
            <a:xfrm flipH="1">
              <a:off x="6647941" y="2582997"/>
              <a:ext cx="4202" cy="604738"/>
            </a:xfrm>
            <a:prstGeom prst="line">
              <a:avLst/>
            </a:prstGeom>
          </p:spPr>
          <p:style>
            <a:lnRef idx="2">
              <a:schemeClr val="accent6"/>
            </a:lnRef>
            <a:fillRef idx="1">
              <a:schemeClr val="lt1"/>
            </a:fillRef>
            <a:effectRef idx="0">
              <a:schemeClr val="accent6"/>
            </a:effectRef>
            <a:fontRef idx="minor">
              <a:schemeClr val="dk1"/>
            </a:fontRef>
          </p:style>
        </p:cxnSp>
        <p:sp>
          <p:nvSpPr>
            <p:cNvPr id="18" name="Rectangle 17"/>
            <p:cNvSpPr/>
            <p:nvPr/>
          </p:nvSpPr>
          <p:spPr>
            <a:xfrm>
              <a:off x="6401836" y="2328170"/>
              <a:ext cx="500614" cy="254827"/>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chemeClr val="bg1"/>
                  </a:solidFill>
                  <a:latin typeface="Univers LT Std 45 Light"/>
                </a:rPr>
                <a:t>load</a:t>
              </a:r>
              <a:endParaRPr lang="en-US" sz="1200" dirty="0">
                <a:solidFill>
                  <a:schemeClr val="bg1"/>
                </a:solidFill>
                <a:latin typeface="Univers LT Std 45 Light"/>
              </a:endParaRPr>
            </a:p>
          </p:txBody>
        </p:sp>
        <p:sp>
          <p:nvSpPr>
            <p:cNvPr id="19" name="Oval 18"/>
            <p:cNvSpPr/>
            <p:nvPr/>
          </p:nvSpPr>
          <p:spPr>
            <a:xfrm>
              <a:off x="6597527" y="2015532"/>
              <a:ext cx="100827" cy="101931"/>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sp>
          <p:nvSpPr>
            <p:cNvPr id="20" name="TextBox 19"/>
            <p:cNvSpPr txBox="1"/>
            <p:nvPr/>
          </p:nvSpPr>
          <p:spPr>
            <a:xfrm>
              <a:off x="3248298" y="1290474"/>
              <a:ext cx="756206" cy="261610"/>
            </a:xfrm>
            <a:prstGeom prst="rect">
              <a:avLst/>
            </a:prstGeom>
            <a:noFill/>
          </p:spPr>
          <p:txBody>
            <a:bodyPr wrap="square" rtlCol="0">
              <a:spAutoFit/>
            </a:bodyPr>
            <a:lstStyle/>
            <a:p>
              <a:pPr algn="ctr"/>
              <a:r>
                <a:rPr lang="en-US" sz="1100" dirty="0" smtClean="0">
                  <a:latin typeface="Univers LT Std 45 Light"/>
                  <a:cs typeface="Univers LT Std 45 Light"/>
                </a:rPr>
                <a:t>Set Point</a:t>
              </a:r>
              <a:endParaRPr lang="en-US" sz="1100" dirty="0">
                <a:latin typeface="Univers LT Std 45 Light"/>
                <a:cs typeface="Univers LT Std 45 Light"/>
              </a:endParaRPr>
            </a:p>
          </p:txBody>
        </p:sp>
        <p:cxnSp>
          <p:nvCxnSpPr>
            <p:cNvPr id="21" name="Straight Connector 20"/>
            <p:cNvCxnSpPr/>
            <p:nvPr/>
          </p:nvCxnSpPr>
          <p:spPr bwMode="auto">
            <a:xfrm rot="5400000" flipH="1" flipV="1">
              <a:off x="5863206" y="2384810"/>
              <a:ext cx="662549" cy="526"/>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22" name="Straight Connector 21"/>
            <p:cNvCxnSpPr/>
            <p:nvPr/>
          </p:nvCxnSpPr>
          <p:spPr bwMode="auto">
            <a:xfrm>
              <a:off x="1780023" y="990600"/>
              <a:ext cx="0" cy="2990850"/>
            </a:xfrm>
            <a:prstGeom prst="line">
              <a:avLst/>
            </a:prstGeom>
            <a:solidFill>
              <a:schemeClr val="accent1"/>
            </a:solidFill>
            <a:ln w="38100" cap="flat" cmpd="sng" algn="ctr">
              <a:solidFill>
                <a:srgbClr val="499D48"/>
              </a:solidFill>
              <a:prstDash val="sysDash"/>
              <a:round/>
              <a:headEnd type="none" w="med" len="med"/>
              <a:tailEnd type="none" w="med" len="med"/>
            </a:ln>
            <a:effectLst/>
          </p:spPr>
        </p:cxnSp>
        <p:sp>
          <p:nvSpPr>
            <p:cNvPr id="23" name="Right Arrow 22"/>
            <p:cNvSpPr/>
            <p:nvPr/>
          </p:nvSpPr>
          <p:spPr bwMode="auto">
            <a:xfrm>
              <a:off x="2261947" y="3034839"/>
              <a:ext cx="352896" cy="15289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06522" eaLnBrk="0" fontAlgn="base" hangingPunct="0">
                <a:spcBef>
                  <a:spcPct val="0"/>
                </a:spcBef>
                <a:spcAft>
                  <a:spcPct val="0"/>
                </a:spcAft>
              </a:pPr>
              <a:endParaRPr lang="en-US" sz="1600" dirty="0" smtClean="0">
                <a:solidFill>
                  <a:schemeClr val="bg1"/>
                </a:solidFill>
                <a:latin typeface="Arial Narrow" pitchFamily="34" charset="0"/>
              </a:endParaRPr>
            </a:p>
          </p:txBody>
        </p:sp>
        <p:sp>
          <p:nvSpPr>
            <p:cNvPr id="24" name="TextBox 23"/>
            <p:cNvSpPr txBox="1"/>
            <p:nvPr/>
          </p:nvSpPr>
          <p:spPr>
            <a:xfrm>
              <a:off x="1900919" y="3719840"/>
              <a:ext cx="660758" cy="276999"/>
            </a:xfrm>
            <a:prstGeom prst="rect">
              <a:avLst/>
            </a:prstGeom>
            <a:noFill/>
          </p:spPr>
          <p:txBody>
            <a:bodyPr wrap="none" rtlCol="0">
              <a:spAutoFit/>
            </a:bodyPr>
            <a:lstStyle/>
            <a:p>
              <a:pPr algn="ctr"/>
              <a:r>
                <a:rPr lang="en-US" sz="1200" dirty="0" smtClean="0">
                  <a:latin typeface="Univers LT Std 45 Light"/>
                  <a:cs typeface="Univers LT Std 45 Light"/>
                </a:rPr>
                <a:t>Analog</a:t>
              </a:r>
              <a:endParaRPr lang="en-US" sz="1200" dirty="0">
                <a:latin typeface="Univers LT Std 45 Light"/>
                <a:cs typeface="Univers LT Std 45 Light"/>
              </a:endParaRPr>
            </a:p>
          </p:txBody>
        </p:sp>
        <p:sp>
          <p:nvSpPr>
            <p:cNvPr id="25" name="TextBox 24"/>
            <p:cNvSpPr txBox="1"/>
            <p:nvPr/>
          </p:nvSpPr>
          <p:spPr>
            <a:xfrm>
              <a:off x="1031213" y="3719840"/>
              <a:ext cx="609461" cy="276999"/>
            </a:xfrm>
            <a:prstGeom prst="rect">
              <a:avLst/>
            </a:prstGeom>
            <a:noFill/>
          </p:spPr>
          <p:txBody>
            <a:bodyPr wrap="none" rtlCol="0">
              <a:spAutoFit/>
            </a:bodyPr>
            <a:lstStyle/>
            <a:p>
              <a:pPr algn="ctr"/>
              <a:r>
                <a:rPr lang="en-US" sz="1200" dirty="0" smtClean="0">
                  <a:latin typeface="Univers LT Std 45 Light"/>
                  <a:cs typeface="Univers LT Std 45 Light"/>
                </a:rPr>
                <a:t>Digital</a:t>
              </a:r>
              <a:endParaRPr lang="en-US" sz="1200" dirty="0">
                <a:latin typeface="Univers LT Std 45 Light"/>
                <a:cs typeface="Univers LT Std 45 Light"/>
              </a:endParaRPr>
            </a:p>
          </p:txBody>
        </p:sp>
        <p:pic>
          <p:nvPicPr>
            <p:cNvPr id="26" name="Picture 25" descr="square-small-orange.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052505" y="967740"/>
              <a:ext cx="1470789" cy="1188720"/>
            </a:xfrm>
            <a:prstGeom prst="rect">
              <a:avLst/>
            </a:prstGeom>
            <a:effectLst>
              <a:outerShdw blurRad="76200" dist="63500" dir="2700000" algn="tl" rotWithShape="0">
                <a:schemeClr val="tx2">
                  <a:lumMod val="50000"/>
                  <a:alpha val="45000"/>
                </a:schemeClr>
              </a:outerShdw>
            </a:effectLst>
          </p:spPr>
        </p:pic>
        <p:sp>
          <p:nvSpPr>
            <p:cNvPr id="27" name="Rectangle 26"/>
            <p:cNvSpPr/>
            <p:nvPr/>
          </p:nvSpPr>
          <p:spPr>
            <a:xfrm>
              <a:off x="4184866" y="1073913"/>
              <a:ext cx="1238033" cy="917377"/>
            </a:xfrm>
            <a:prstGeom prst="rect">
              <a:avLst/>
            </a:prstGeom>
            <a:no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00" dirty="0" smtClean="0">
                  <a:latin typeface="Univers LT Std 45 Light"/>
                  <a:cs typeface="Univers LT Std 45 Light"/>
                </a:rPr>
                <a:t>V-I</a:t>
              </a:r>
            </a:p>
            <a:p>
              <a:pPr algn="ctr"/>
              <a:r>
                <a:rPr lang="en-US" sz="1800" dirty="0" smtClean="0">
                  <a:latin typeface="Univers LT Std 45 Light"/>
                  <a:cs typeface="Univers LT Std 45 Light"/>
                </a:rPr>
                <a:t>Control</a:t>
              </a:r>
              <a:endParaRPr lang="en-US" sz="1800" dirty="0">
                <a:latin typeface="Univers LT Std 45 Light"/>
                <a:cs typeface="Univers LT Std 45 Light"/>
              </a:endParaRPr>
            </a:p>
          </p:txBody>
        </p:sp>
        <p:grpSp>
          <p:nvGrpSpPr>
            <p:cNvPr id="28" name="Group 31"/>
            <p:cNvGrpSpPr/>
            <p:nvPr/>
          </p:nvGrpSpPr>
          <p:grpSpPr>
            <a:xfrm>
              <a:off x="1860549" y="2425700"/>
              <a:ext cx="1409700" cy="742615"/>
              <a:chOff x="1181100" y="2787650"/>
              <a:chExt cx="1409700" cy="742615"/>
            </a:xfrm>
          </p:grpSpPr>
          <p:pic>
            <p:nvPicPr>
              <p:cNvPr id="36" name="Picture 35" descr="directional-long-rust.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81100" y="2787650"/>
                <a:ext cx="1409700" cy="742615"/>
              </a:xfrm>
              <a:prstGeom prst="rect">
                <a:avLst/>
              </a:prstGeom>
              <a:effectLst>
                <a:outerShdw blurRad="76200" dist="63500" dir="2700000" algn="tl" rotWithShape="0">
                  <a:schemeClr val="tx2">
                    <a:lumMod val="50000"/>
                    <a:alpha val="45000"/>
                  </a:schemeClr>
                </a:outerShdw>
              </a:effectLst>
            </p:spPr>
          </p:pic>
          <p:sp>
            <p:nvSpPr>
              <p:cNvPr id="37" name="Pentagon 36"/>
              <p:cNvSpPr/>
              <p:nvPr/>
            </p:nvSpPr>
            <p:spPr>
              <a:xfrm>
                <a:off x="1219200" y="2981010"/>
                <a:ext cx="1244600" cy="373060"/>
              </a:xfrm>
              <a:prstGeom prst="homePlate">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lt1"/>
                    </a:solidFill>
                    <a:latin typeface="Univers LT Std 45 Light"/>
                    <a:cs typeface="Univers LT Std 45 Light"/>
                  </a:rPr>
                  <a:t>ADC</a:t>
                </a:r>
                <a:endParaRPr lang="en-US" dirty="0">
                  <a:solidFill>
                    <a:schemeClr val="lt1"/>
                  </a:solidFill>
                  <a:latin typeface="Univers LT Std 45 Light"/>
                  <a:cs typeface="Univers LT Std 45 Light"/>
                </a:endParaRPr>
              </a:p>
            </p:txBody>
          </p:sp>
        </p:grpSp>
        <p:sp>
          <p:nvSpPr>
            <p:cNvPr id="29" name="Isosceles Triangle 28"/>
            <p:cNvSpPr/>
            <p:nvPr/>
          </p:nvSpPr>
          <p:spPr>
            <a:xfrm rot="16200000">
              <a:off x="4597776" y="2665993"/>
              <a:ext cx="307374" cy="228038"/>
            </a:xfrm>
            <a:prstGeom prst="triangle">
              <a:avLst/>
            </a:prstGeom>
          </p:spPr>
          <p:style>
            <a:lnRef idx="0">
              <a:schemeClr val="accent2"/>
            </a:lnRef>
            <a:fillRef idx="3">
              <a:schemeClr val="accent2"/>
            </a:fillRef>
            <a:effectRef idx="3">
              <a:schemeClr val="accent2"/>
            </a:effectRef>
            <a:fontRef idx="minor">
              <a:schemeClr val="lt1"/>
            </a:fontRef>
          </p:style>
          <p:txBody>
            <a:bodyPr vert="vert270" rtlCol="0" anchor="ctr"/>
            <a:lstStyle/>
            <a:p>
              <a:pPr algn="ctr"/>
              <a:endParaRPr lang="en-US" dirty="0" smtClean="0">
                <a:solidFill>
                  <a:schemeClr val="bg1"/>
                </a:solidFill>
              </a:endParaRPr>
            </a:p>
          </p:txBody>
        </p:sp>
        <p:cxnSp>
          <p:nvCxnSpPr>
            <p:cNvPr id="30" name="Straight Connector 29"/>
            <p:cNvCxnSpPr/>
            <p:nvPr/>
          </p:nvCxnSpPr>
          <p:spPr>
            <a:xfrm flipH="1">
              <a:off x="5524499" y="1570536"/>
              <a:ext cx="1130300" cy="0"/>
            </a:xfrm>
            <a:prstGeom prst="line">
              <a:avLst/>
            </a:prstGeom>
          </p:spPr>
          <p:style>
            <a:lnRef idx="2">
              <a:schemeClr val="accent6"/>
            </a:lnRef>
            <a:fillRef idx="1">
              <a:schemeClr val="lt1"/>
            </a:fillRef>
            <a:effectRef idx="0">
              <a:schemeClr val="accent6"/>
            </a:effectRef>
            <a:fontRef idx="minor">
              <a:schemeClr val="dk1"/>
            </a:fontRef>
          </p:style>
        </p:cxnSp>
        <p:cxnSp>
          <p:nvCxnSpPr>
            <p:cNvPr id="31" name="Straight Arrow Connector 30"/>
            <p:cNvCxnSpPr/>
            <p:nvPr/>
          </p:nvCxnSpPr>
          <p:spPr bwMode="auto">
            <a:xfrm>
              <a:off x="4791235" y="457200"/>
              <a:ext cx="0" cy="463550"/>
            </a:xfrm>
            <a:prstGeom prst="straightConnector1">
              <a:avLst/>
            </a:prstGeom>
            <a:ln>
              <a:solidFill>
                <a:schemeClr val="tx1"/>
              </a:solidFill>
              <a:prstDash val="sysDot"/>
              <a:headEnd type="none" w="med" len="med"/>
              <a:tailEnd type="triangle" w="lg" len="med"/>
            </a:ln>
          </p:spPr>
          <p:style>
            <a:lnRef idx="2">
              <a:schemeClr val="accent6"/>
            </a:lnRef>
            <a:fillRef idx="1">
              <a:schemeClr val="lt1"/>
            </a:fillRef>
            <a:effectRef idx="0">
              <a:schemeClr val="accent6"/>
            </a:effectRef>
            <a:fontRef idx="minor">
              <a:schemeClr val="dk1"/>
            </a:fontRef>
          </p:style>
        </p:cxnSp>
        <p:sp>
          <p:nvSpPr>
            <p:cNvPr id="32" name="Striped Right Arrow 31"/>
            <p:cNvSpPr/>
            <p:nvPr/>
          </p:nvSpPr>
          <p:spPr>
            <a:xfrm>
              <a:off x="1874040" y="3394284"/>
              <a:ext cx="716759" cy="199607"/>
            </a:xfrm>
            <a:prstGeom prst="stripedRightArrow">
              <a:avLst/>
            </a:prstGeom>
            <a:solidFill>
              <a:schemeClr val="accent1">
                <a:lumMod val="60000"/>
                <a:lumOff val="40000"/>
                <a:alpha val="50000"/>
              </a:schemeClr>
            </a:solidFill>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dirty="0"/>
            </a:p>
          </p:txBody>
        </p:sp>
        <p:sp>
          <p:nvSpPr>
            <p:cNvPr id="33" name="Striped Right Arrow 32"/>
            <p:cNvSpPr/>
            <p:nvPr/>
          </p:nvSpPr>
          <p:spPr>
            <a:xfrm flipH="1">
              <a:off x="972340" y="3394284"/>
              <a:ext cx="716759" cy="199607"/>
            </a:xfrm>
            <a:prstGeom prst="stripedRightArrow">
              <a:avLst/>
            </a:prstGeom>
            <a:solidFill>
              <a:schemeClr val="accent1">
                <a:lumMod val="60000"/>
                <a:lumOff val="40000"/>
                <a:alpha val="50000"/>
              </a:schemeClr>
            </a:solidFill>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dirty="0"/>
            </a:p>
          </p:txBody>
        </p:sp>
        <p:sp>
          <p:nvSpPr>
            <p:cNvPr id="34" name="Rectangle 33"/>
            <p:cNvSpPr/>
            <p:nvPr/>
          </p:nvSpPr>
          <p:spPr>
            <a:xfrm>
              <a:off x="701960" y="4086219"/>
              <a:ext cx="6613240" cy="412756"/>
            </a:xfrm>
            <a:prstGeom prst="rect">
              <a:avLst/>
            </a:prstGeom>
            <a:noFill/>
            <a:ln>
              <a:noFill/>
            </a:ln>
          </p:spPr>
          <p:style>
            <a:lnRef idx="1">
              <a:schemeClr val="dk1"/>
            </a:lnRef>
            <a:fillRef idx="2">
              <a:schemeClr val="dk1"/>
            </a:fillRef>
            <a:effectRef idx="1">
              <a:schemeClr val="dk1"/>
            </a:effectRef>
            <a:fontRef idx="minor">
              <a:schemeClr val="dk1"/>
            </a:fontRef>
          </p:style>
          <p:txBody>
            <a:bodyPr lIns="117129" tIns="58565" rIns="117129" bIns="58565" rtlCol="0" anchor="ctr"/>
            <a:lstStyle/>
            <a:p>
              <a:pPr algn="ctr"/>
              <a:r>
                <a:rPr lang="en-US" sz="1800" dirty="0" smtClean="0">
                  <a:solidFill>
                    <a:schemeClr val="tx1"/>
                  </a:solidFill>
                  <a:latin typeface="Univers LT Std 55"/>
                  <a:cs typeface="Univers LT Std 55"/>
                </a:rPr>
                <a:t>Traditional SMU</a:t>
              </a:r>
              <a:endParaRPr lang="en-US" sz="1800" dirty="0">
                <a:solidFill>
                  <a:schemeClr val="tx1"/>
                </a:solidFill>
                <a:latin typeface="Univers LT Std 55"/>
                <a:cs typeface="Univers LT Std 55"/>
              </a:endParaRPr>
            </a:p>
          </p:txBody>
        </p:sp>
        <p:cxnSp>
          <p:nvCxnSpPr>
            <p:cNvPr id="35" name="Straight Connector 34"/>
            <p:cNvCxnSpPr/>
            <p:nvPr/>
          </p:nvCxnSpPr>
          <p:spPr>
            <a:xfrm>
              <a:off x="738601" y="4084332"/>
              <a:ext cx="6551199" cy="0"/>
            </a:xfrm>
            <a:prstGeom prst="line">
              <a:avLst/>
            </a:prstGeom>
            <a:ln/>
          </p:spPr>
          <p:style>
            <a:lnRef idx="1">
              <a:schemeClr val="accent1"/>
            </a:lnRef>
            <a:fillRef idx="0">
              <a:schemeClr val="accent1"/>
            </a:fillRef>
            <a:effectRef idx="0">
              <a:schemeClr val="accent1"/>
            </a:effectRef>
            <a:fontRef idx="minor">
              <a:schemeClr val="tx1"/>
            </a:fontRef>
          </p:style>
        </p:cxnSp>
      </p:grpSp>
      <p:pic>
        <p:nvPicPr>
          <p:cNvPr id="39" name="Content Placeholder 4" descr="non ideal response 3.PNG"/>
          <p:cNvPicPr>
            <a:picLocks noChangeAspect="1"/>
          </p:cNvPicPr>
          <p:nvPr/>
        </p:nvPicPr>
        <p:blipFill>
          <a:blip r:embed="rId5" cstate="screen"/>
          <a:stretch>
            <a:fillRect/>
          </a:stretch>
        </p:blipFill>
        <p:spPr>
          <a:xfrm>
            <a:off x="5451894" y="4194707"/>
            <a:ext cx="3692106" cy="2215263"/>
          </a:xfrm>
          <a:prstGeom prst="rect">
            <a:avLst/>
          </a:prstGeom>
        </p:spPr>
      </p:pic>
      <p:sp>
        <p:nvSpPr>
          <p:cNvPr id="41" name="Title 40"/>
          <p:cNvSpPr>
            <a:spLocks noGrp="1"/>
          </p:cNvSpPr>
          <p:nvPr>
            <p:ph type="title"/>
          </p:nvPr>
        </p:nvSpPr>
        <p:spPr/>
        <p:txBody>
          <a:bodyPr>
            <a:normAutofit/>
          </a:bodyPr>
          <a:lstStyle/>
          <a:p>
            <a:r>
              <a:rPr lang="en-US" dirty="0" smtClean="0"/>
              <a:t>NI SourceAdapt™ Technology</a:t>
            </a:r>
            <a:br>
              <a:rPr lang="en-US" dirty="0" smtClean="0"/>
            </a:br>
            <a:r>
              <a:rPr lang="en-US" sz="2000" dirty="0" smtClean="0"/>
              <a:t>Limitations of  Traditional SMUs</a:t>
            </a:r>
            <a:endParaRPr 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2257" y="1108027"/>
            <a:ext cx="7110542" cy="4117952"/>
            <a:chOff x="7799258" y="381022"/>
            <a:chExt cx="7110542" cy="4117952"/>
          </a:xfrm>
        </p:grpSpPr>
        <p:sp>
          <p:nvSpPr>
            <p:cNvPr id="3" name="Rounded Rectangle 2"/>
            <p:cNvSpPr/>
            <p:nvPr/>
          </p:nvSpPr>
          <p:spPr>
            <a:xfrm>
              <a:off x="7833891" y="777754"/>
              <a:ext cx="7039580" cy="3704859"/>
            </a:xfrm>
            <a:prstGeom prst="roundRect">
              <a:avLst>
                <a:gd name="adj" fmla="val 6840"/>
              </a:avLst>
            </a:prstGeom>
            <a:solidFill>
              <a:srgbClr val="00ABE6">
                <a:alpha val="21000"/>
              </a:srgbClr>
            </a:solidFill>
            <a:effectLst>
              <a:outerShdw blurRad="76200" dir="18900000" sy="23000" kx="-1200000" algn="bl"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pic>
          <p:nvPicPr>
            <p:cNvPr id="4" name="Picture 3" descr="square-small-lv-yellow.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66088" y="952235"/>
              <a:ext cx="1485912" cy="1676039"/>
            </a:xfrm>
            <a:prstGeom prst="rect">
              <a:avLst/>
            </a:prstGeom>
            <a:effectLst>
              <a:outerShdw blurRad="76200" dist="63500" dir="2700000" algn="tl" rotWithShape="0">
                <a:schemeClr val="tx2">
                  <a:lumMod val="50000"/>
                  <a:alpha val="45000"/>
                </a:schemeClr>
              </a:outerShdw>
            </a:effectLst>
          </p:spPr>
        </p:pic>
        <p:cxnSp>
          <p:nvCxnSpPr>
            <p:cNvPr id="5" name="Straight Connector 4"/>
            <p:cNvCxnSpPr/>
            <p:nvPr/>
          </p:nvCxnSpPr>
          <p:spPr bwMode="auto">
            <a:xfrm>
              <a:off x="10202538" y="965200"/>
              <a:ext cx="0" cy="3016250"/>
            </a:xfrm>
            <a:prstGeom prst="line">
              <a:avLst/>
            </a:prstGeom>
            <a:solidFill>
              <a:schemeClr val="accent1"/>
            </a:solidFill>
            <a:ln w="38100" cap="flat" cmpd="sng" algn="ctr">
              <a:solidFill>
                <a:srgbClr val="499D48"/>
              </a:solidFill>
              <a:prstDash val="sysDash"/>
              <a:round/>
              <a:headEnd type="none" w="med" len="med"/>
              <a:tailEnd type="none" w="med" len="med"/>
            </a:ln>
            <a:effectLst/>
          </p:spPr>
        </p:cxnSp>
        <p:sp>
          <p:nvSpPr>
            <p:cNvPr id="6" name="TextBox 5"/>
            <p:cNvSpPr txBox="1"/>
            <p:nvPr/>
          </p:nvSpPr>
          <p:spPr>
            <a:xfrm>
              <a:off x="14156843" y="1928630"/>
              <a:ext cx="655378" cy="276999"/>
            </a:xfrm>
            <a:prstGeom prst="rect">
              <a:avLst/>
            </a:prstGeom>
            <a:noFill/>
          </p:spPr>
          <p:txBody>
            <a:bodyPr wrap="square" rtlCol="0">
              <a:spAutoFit/>
            </a:bodyPr>
            <a:lstStyle/>
            <a:p>
              <a:pPr algn="ctr"/>
              <a:r>
                <a:rPr lang="en-US" sz="1200" dirty="0" smtClean="0">
                  <a:latin typeface="Univers LT Std 45 Light"/>
                  <a:cs typeface="Univers LT Std 45 Light"/>
                </a:rPr>
                <a:t>Output</a:t>
              </a:r>
              <a:endParaRPr lang="en-US" sz="1200" dirty="0">
                <a:latin typeface="Univers LT Std 45 Light"/>
                <a:cs typeface="Univers LT Std 45 Light"/>
              </a:endParaRPr>
            </a:p>
          </p:txBody>
        </p:sp>
        <p:pic>
          <p:nvPicPr>
            <p:cNvPr id="7" name="Picture 6" descr="directional-long-rust.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0276714" y="1211580"/>
              <a:ext cx="1409700" cy="742615"/>
            </a:xfrm>
            <a:prstGeom prst="rect">
              <a:avLst/>
            </a:prstGeom>
            <a:effectLst>
              <a:outerShdw blurRad="76200" dist="63500" dir="2700000" algn="tl" rotWithShape="0">
                <a:schemeClr val="tx2">
                  <a:lumMod val="50000"/>
                  <a:alpha val="45000"/>
                </a:schemeClr>
              </a:outerShdw>
            </a:effectLst>
          </p:spPr>
        </p:pic>
        <p:sp>
          <p:nvSpPr>
            <p:cNvPr id="8" name="Pentagon 7"/>
            <p:cNvSpPr/>
            <p:nvPr/>
          </p:nvSpPr>
          <p:spPr>
            <a:xfrm>
              <a:off x="10314814" y="1404940"/>
              <a:ext cx="1244600" cy="373060"/>
            </a:xfrm>
            <a:prstGeom prst="homePlate">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lt1"/>
                  </a:solidFill>
                  <a:latin typeface="Univers LT Std 45 Light"/>
                  <a:cs typeface="Univers LT Std 45 Light"/>
                </a:rPr>
                <a:t>DAC</a:t>
              </a:r>
              <a:endParaRPr lang="en-US" dirty="0">
                <a:solidFill>
                  <a:schemeClr val="lt1"/>
                </a:solidFill>
                <a:latin typeface="Univers LT Std 45 Light"/>
                <a:cs typeface="Univers LT Std 45 Light"/>
              </a:endParaRPr>
            </a:p>
          </p:txBody>
        </p:sp>
        <p:cxnSp>
          <p:nvCxnSpPr>
            <p:cNvPr id="9" name="Straight Arrow Connector 8"/>
            <p:cNvCxnSpPr/>
            <p:nvPr/>
          </p:nvCxnSpPr>
          <p:spPr>
            <a:xfrm>
              <a:off x="9171814" y="2836302"/>
              <a:ext cx="1120414" cy="1"/>
            </a:xfrm>
            <a:prstGeom prst="straightConnector1">
              <a:avLst/>
            </a:prstGeom>
            <a:ln>
              <a:solidFill>
                <a:srgbClr val="F4552F"/>
              </a:solidFill>
            </a:ln>
          </p:spPr>
          <p:style>
            <a:lnRef idx="2">
              <a:schemeClr val="accent6"/>
            </a:lnRef>
            <a:fillRef idx="1">
              <a:schemeClr val="lt1"/>
            </a:fillRef>
            <a:effectRef idx="0">
              <a:schemeClr val="accent6"/>
            </a:effectRef>
            <a:fontRef idx="minor">
              <a:schemeClr val="dk1"/>
            </a:fontRef>
          </p:style>
        </p:cxnSp>
        <p:sp>
          <p:nvSpPr>
            <p:cNvPr id="10" name="Isosceles Triangle 9"/>
            <p:cNvSpPr/>
            <p:nvPr/>
          </p:nvSpPr>
          <p:spPr>
            <a:xfrm rot="10800000">
              <a:off x="13931182" y="3250245"/>
              <a:ext cx="178814" cy="180772"/>
            </a:xfrm>
            <a:prstGeom prst="triangl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cxnSp>
          <p:nvCxnSpPr>
            <p:cNvPr id="11" name="Straight Connector 10"/>
            <p:cNvCxnSpPr/>
            <p:nvPr/>
          </p:nvCxnSpPr>
          <p:spPr>
            <a:xfrm rot="10800000">
              <a:off x="13566866" y="2066497"/>
              <a:ext cx="453725" cy="1"/>
            </a:xfrm>
            <a:prstGeom prst="line">
              <a:avLst/>
            </a:prstGeom>
          </p:spPr>
          <p:style>
            <a:lnRef idx="2">
              <a:schemeClr val="accent6"/>
            </a:lnRef>
            <a:fillRef idx="1">
              <a:schemeClr val="lt1"/>
            </a:fillRef>
            <a:effectRef idx="0">
              <a:schemeClr val="accent6"/>
            </a:effectRef>
            <a:fontRef idx="minor">
              <a:schemeClr val="dk1"/>
            </a:fontRef>
          </p:style>
        </p:cxnSp>
        <p:cxnSp>
          <p:nvCxnSpPr>
            <p:cNvPr id="12" name="Straight Arrow Connector 11"/>
            <p:cNvCxnSpPr/>
            <p:nvPr/>
          </p:nvCxnSpPr>
          <p:spPr>
            <a:xfrm flipH="1">
              <a:off x="12665398" y="2709997"/>
              <a:ext cx="900616" cy="1"/>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3" name="Straight Arrow Connector 12"/>
            <p:cNvCxnSpPr/>
            <p:nvPr/>
          </p:nvCxnSpPr>
          <p:spPr>
            <a:xfrm flipH="1">
              <a:off x="12665398" y="2850028"/>
              <a:ext cx="1357816" cy="0"/>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4" name="Straight Connector 13"/>
            <p:cNvCxnSpPr>
              <a:endCxn id="10" idx="3"/>
            </p:cNvCxnSpPr>
            <p:nvPr/>
          </p:nvCxnSpPr>
          <p:spPr>
            <a:xfrm flipH="1">
              <a:off x="14020589" y="3188266"/>
              <a:ext cx="528" cy="61979"/>
            </a:xfrm>
            <a:prstGeom prst="line">
              <a:avLst/>
            </a:prstGeom>
          </p:spPr>
          <p:style>
            <a:lnRef idx="2">
              <a:schemeClr val="accent6"/>
            </a:lnRef>
            <a:fillRef idx="1">
              <a:schemeClr val="lt1"/>
            </a:fillRef>
            <a:effectRef idx="0">
              <a:schemeClr val="accent6"/>
            </a:effectRef>
            <a:fontRef idx="minor">
              <a:schemeClr val="dk1"/>
            </a:fontRef>
          </p:style>
        </p:cxnSp>
        <p:cxnSp>
          <p:nvCxnSpPr>
            <p:cNvPr id="15" name="Straight Arrow Connector 14"/>
            <p:cNvCxnSpPr>
              <a:stCxn id="26" idx="3"/>
            </p:cNvCxnSpPr>
            <p:nvPr/>
          </p:nvCxnSpPr>
          <p:spPr bwMode="auto">
            <a:xfrm flipH="1">
              <a:off x="11089514" y="2780012"/>
              <a:ext cx="1512683" cy="0"/>
            </a:xfrm>
            <a:prstGeom prst="straightConnector1">
              <a:avLst/>
            </a:prstGeom>
            <a:ln>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16" name="Straight Connector 15"/>
            <p:cNvCxnSpPr/>
            <p:nvPr/>
          </p:nvCxnSpPr>
          <p:spPr>
            <a:xfrm>
              <a:off x="14020589" y="1562100"/>
              <a:ext cx="0" cy="918470"/>
            </a:xfrm>
            <a:prstGeom prst="line">
              <a:avLst/>
            </a:prstGeom>
          </p:spPr>
          <p:style>
            <a:lnRef idx="2">
              <a:schemeClr val="accent6"/>
            </a:lnRef>
            <a:fillRef idx="1">
              <a:schemeClr val="lt1"/>
            </a:fillRef>
            <a:effectRef idx="0">
              <a:schemeClr val="accent6"/>
            </a:effectRef>
            <a:fontRef idx="minor">
              <a:schemeClr val="dk1"/>
            </a:fontRef>
          </p:style>
        </p:cxnSp>
        <p:cxnSp>
          <p:nvCxnSpPr>
            <p:cNvPr id="17" name="Straight Connector 16"/>
            <p:cNvCxnSpPr>
              <a:stCxn id="18" idx="2"/>
            </p:cNvCxnSpPr>
            <p:nvPr/>
          </p:nvCxnSpPr>
          <p:spPr>
            <a:xfrm flipH="1">
              <a:off x="14020589" y="2582997"/>
              <a:ext cx="4202" cy="604738"/>
            </a:xfrm>
            <a:prstGeom prst="line">
              <a:avLst/>
            </a:prstGeom>
          </p:spPr>
          <p:style>
            <a:lnRef idx="2">
              <a:schemeClr val="accent6"/>
            </a:lnRef>
            <a:fillRef idx="1">
              <a:schemeClr val="lt1"/>
            </a:fillRef>
            <a:effectRef idx="0">
              <a:schemeClr val="accent6"/>
            </a:effectRef>
            <a:fontRef idx="minor">
              <a:schemeClr val="dk1"/>
            </a:fontRef>
          </p:style>
        </p:cxnSp>
        <p:sp>
          <p:nvSpPr>
            <p:cNvPr id="18" name="Rectangle 17"/>
            <p:cNvSpPr/>
            <p:nvPr/>
          </p:nvSpPr>
          <p:spPr>
            <a:xfrm>
              <a:off x="13774484" y="2328170"/>
              <a:ext cx="500614" cy="254827"/>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solidFill>
                    <a:schemeClr val="bg1"/>
                  </a:solidFill>
                  <a:latin typeface="Univers LT Std 45 Light"/>
                </a:rPr>
                <a:t>load</a:t>
              </a:r>
              <a:endParaRPr lang="en-US" sz="1200" dirty="0">
                <a:solidFill>
                  <a:schemeClr val="bg1"/>
                </a:solidFill>
                <a:latin typeface="Univers LT Std 45 Light"/>
              </a:endParaRPr>
            </a:p>
          </p:txBody>
        </p:sp>
        <p:sp>
          <p:nvSpPr>
            <p:cNvPr id="19" name="Oval 18"/>
            <p:cNvSpPr/>
            <p:nvPr/>
          </p:nvSpPr>
          <p:spPr>
            <a:xfrm>
              <a:off x="13970175" y="2015532"/>
              <a:ext cx="100827" cy="101931"/>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bg1"/>
                </a:solidFill>
              </a:endParaRPr>
            </a:p>
          </p:txBody>
        </p:sp>
        <p:cxnSp>
          <p:nvCxnSpPr>
            <p:cNvPr id="20" name="Straight Connector 19"/>
            <p:cNvCxnSpPr/>
            <p:nvPr/>
          </p:nvCxnSpPr>
          <p:spPr bwMode="auto">
            <a:xfrm rot="5400000" flipH="1" flipV="1">
              <a:off x="13235854" y="2384810"/>
              <a:ext cx="662549" cy="526"/>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21" name="Right Arrow 20"/>
            <p:cNvSpPr/>
            <p:nvPr/>
          </p:nvSpPr>
          <p:spPr bwMode="auto">
            <a:xfrm>
              <a:off x="10684462" y="3034839"/>
              <a:ext cx="352896" cy="152896"/>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06522" eaLnBrk="0" fontAlgn="base" hangingPunct="0">
                <a:spcBef>
                  <a:spcPct val="0"/>
                </a:spcBef>
                <a:spcAft>
                  <a:spcPct val="0"/>
                </a:spcAft>
              </a:pPr>
              <a:endParaRPr lang="en-US" sz="1600" dirty="0" smtClean="0">
                <a:solidFill>
                  <a:schemeClr val="bg1"/>
                </a:solidFill>
                <a:latin typeface="Arial Narrow" pitchFamily="34" charset="0"/>
              </a:endParaRPr>
            </a:p>
          </p:txBody>
        </p:sp>
        <p:sp>
          <p:nvSpPr>
            <p:cNvPr id="22" name="TextBox 21"/>
            <p:cNvSpPr txBox="1"/>
            <p:nvPr/>
          </p:nvSpPr>
          <p:spPr>
            <a:xfrm>
              <a:off x="10323434" y="3719841"/>
              <a:ext cx="660758" cy="276999"/>
            </a:xfrm>
            <a:prstGeom prst="rect">
              <a:avLst/>
            </a:prstGeom>
            <a:noFill/>
          </p:spPr>
          <p:txBody>
            <a:bodyPr wrap="none" rtlCol="0">
              <a:spAutoFit/>
            </a:bodyPr>
            <a:lstStyle/>
            <a:p>
              <a:pPr algn="ctr"/>
              <a:r>
                <a:rPr lang="en-US" sz="1200" dirty="0" smtClean="0">
                  <a:latin typeface="Univers LT Std 45 Light"/>
                  <a:cs typeface="Univers LT Std 45 Light"/>
                </a:rPr>
                <a:t>Analog</a:t>
              </a:r>
              <a:endParaRPr lang="en-US" sz="1200" dirty="0">
                <a:latin typeface="Univers LT Std 45 Light"/>
                <a:cs typeface="Univers LT Std 45 Light"/>
              </a:endParaRPr>
            </a:p>
          </p:txBody>
        </p:sp>
        <p:sp>
          <p:nvSpPr>
            <p:cNvPr id="23" name="TextBox 22"/>
            <p:cNvSpPr txBox="1"/>
            <p:nvPr/>
          </p:nvSpPr>
          <p:spPr>
            <a:xfrm>
              <a:off x="9453728" y="3719841"/>
              <a:ext cx="609461" cy="276999"/>
            </a:xfrm>
            <a:prstGeom prst="rect">
              <a:avLst/>
            </a:prstGeom>
            <a:noFill/>
          </p:spPr>
          <p:txBody>
            <a:bodyPr wrap="none" rtlCol="0">
              <a:spAutoFit/>
            </a:bodyPr>
            <a:lstStyle/>
            <a:p>
              <a:pPr algn="ctr"/>
              <a:r>
                <a:rPr lang="en-US" sz="1200" dirty="0" smtClean="0">
                  <a:latin typeface="Univers LT Std 45 Light"/>
                  <a:cs typeface="Univers LT Std 45 Light"/>
                </a:rPr>
                <a:t>Digital</a:t>
              </a:r>
              <a:endParaRPr lang="en-US" sz="1200" dirty="0">
                <a:latin typeface="Univers LT Std 45 Light"/>
                <a:cs typeface="Univers LT Std 45 Light"/>
              </a:endParaRPr>
            </a:p>
          </p:txBody>
        </p:sp>
        <p:sp>
          <p:nvSpPr>
            <p:cNvPr id="24" name="Rectangle 23"/>
            <p:cNvSpPr/>
            <p:nvPr/>
          </p:nvSpPr>
          <p:spPr>
            <a:xfrm>
              <a:off x="8251281" y="1730075"/>
              <a:ext cx="971333" cy="917377"/>
            </a:xfrm>
            <a:prstGeom prst="rect">
              <a:avLst/>
            </a:prstGeom>
            <a:noFill/>
            <a:ln>
              <a:no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800" dirty="0" smtClean="0">
                  <a:latin typeface="Univers LT Std 45 Light"/>
                  <a:cs typeface="Univers LT Std 45 Light"/>
                </a:rPr>
                <a:t>FPGA</a:t>
              </a:r>
            </a:p>
            <a:p>
              <a:pPr algn="ctr"/>
              <a:r>
                <a:rPr lang="en-US" sz="1800" dirty="0" smtClean="0">
                  <a:latin typeface="Univers LT Std 45 Light"/>
                  <a:cs typeface="Univers LT Std 45 Light"/>
                </a:rPr>
                <a:t>Control</a:t>
              </a:r>
              <a:endParaRPr lang="en-US" sz="1800" dirty="0">
                <a:latin typeface="Univers LT Std 45 Light"/>
                <a:cs typeface="Univers LT Std 45 Light"/>
              </a:endParaRPr>
            </a:p>
          </p:txBody>
        </p:sp>
        <p:grpSp>
          <p:nvGrpSpPr>
            <p:cNvPr id="25" name="Group 161"/>
            <p:cNvGrpSpPr/>
            <p:nvPr/>
          </p:nvGrpSpPr>
          <p:grpSpPr>
            <a:xfrm>
              <a:off x="10283064" y="2425700"/>
              <a:ext cx="1409700" cy="742615"/>
              <a:chOff x="1181100" y="2787650"/>
              <a:chExt cx="1409700" cy="742615"/>
            </a:xfrm>
          </p:grpSpPr>
          <p:pic>
            <p:nvPicPr>
              <p:cNvPr id="38" name="Picture 37" descr="directional-long-rust.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81100" y="2787650"/>
                <a:ext cx="1409700" cy="742615"/>
              </a:xfrm>
              <a:prstGeom prst="rect">
                <a:avLst/>
              </a:prstGeom>
              <a:effectLst>
                <a:outerShdw blurRad="76200" dist="63500" dir="2700000" algn="tl" rotWithShape="0">
                  <a:schemeClr val="tx2">
                    <a:lumMod val="50000"/>
                    <a:alpha val="45000"/>
                  </a:schemeClr>
                </a:outerShdw>
              </a:effectLst>
            </p:spPr>
          </p:pic>
          <p:sp>
            <p:nvSpPr>
              <p:cNvPr id="39" name="Pentagon 38"/>
              <p:cNvSpPr/>
              <p:nvPr/>
            </p:nvSpPr>
            <p:spPr>
              <a:xfrm>
                <a:off x="1219200" y="2981010"/>
                <a:ext cx="1244600" cy="373060"/>
              </a:xfrm>
              <a:prstGeom prst="homePlate">
                <a:avLst/>
              </a:prstGeom>
              <a:no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lt1"/>
                    </a:solidFill>
                    <a:latin typeface="Univers LT Std 45 Light"/>
                    <a:cs typeface="Univers LT Std 45 Light"/>
                  </a:rPr>
                  <a:t>ADC</a:t>
                </a:r>
                <a:endParaRPr lang="en-US" dirty="0">
                  <a:solidFill>
                    <a:schemeClr val="lt1"/>
                  </a:solidFill>
                  <a:latin typeface="Univers LT Std 45 Light"/>
                  <a:cs typeface="Univers LT Std 45 Light"/>
                </a:endParaRPr>
              </a:p>
            </p:txBody>
          </p:sp>
        </p:grpSp>
        <p:sp>
          <p:nvSpPr>
            <p:cNvPr id="26" name="Isosceles Triangle 25"/>
            <p:cNvSpPr/>
            <p:nvPr/>
          </p:nvSpPr>
          <p:spPr>
            <a:xfrm rot="16200000">
              <a:off x="12334491" y="2665993"/>
              <a:ext cx="307374" cy="228038"/>
            </a:xfrm>
            <a:prstGeom prst="triangle">
              <a:avLst/>
            </a:prstGeom>
          </p:spPr>
          <p:style>
            <a:lnRef idx="0">
              <a:schemeClr val="accent2"/>
            </a:lnRef>
            <a:fillRef idx="3">
              <a:schemeClr val="accent2"/>
            </a:fillRef>
            <a:effectRef idx="3">
              <a:schemeClr val="accent2"/>
            </a:effectRef>
            <a:fontRef idx="minor">
              <a:schemeClr val="lt1"/>
            </a:fontRef>
          </p:style>
          <p:txBody>
            <a:bodyPr vert="vert270" rtlCol="0" anchor="ctr"/>
            <a:lstStyle/>
            <a:p>
              <a:pPr algn="ctr"/>
              <a:endParaRPr lang="en-US" dirty="0" smtClean="0">
                <a:solidFill>
                  <a:schemeClr val="bg1"/>
                </a:solidFill>
              </a:endParaRPr>
            </a:p>
          </p:txBody>
        </p:sp>
        <p:cxnSp>
          <p:nvCxnSpPr>
            <p:cNvPr id="27" name="Straight Connector 26"/>
            <p:cNvCxnSpPr>
              <a:endCxn id="7" idx="3"/>
            </p:cNvCxnSpPr>
            <p:nvPr/>
          </p:nvCxnSpPr>
          <p:spPr>
            <a:xfrm flipH="1">
              <a:off x="11686414" y="1570536"/>
              <a:ext cx="2341033" cy="12352"/>
            </a:xfrm>
            <a:prstGeom prst="line">
              <a:avLst/>
            </a:prstGeom>
          </p:spPr>
          <p:style>
            <a:lnRef idx="2">
              <a:schemeClr val="accent6"/>
            </a:lnRef>
            <a:fillRef idx="1">
              <a:schemeClr val="lt1"/>
            </a:fillRef>
            <a:effectRef idx="0">
              <a:schemeClr val="accent6"/>
            </a:effectRef>
            <a:fontRef idx="minor">
              <a:schemeClr val="dk1"/>
            </a:fontRef>
          </p:style>
        </p:cxnSp>
        <p:sp>
          <p:nvSpPr>
            <p:cNvPr id="28" name="Striped Right Arrow 27"/>
            <p:cNvSpPr/>
            <p:nvPr/>
          </p:nvSpPr>
          <p:spPr>
            <a:xfrm>
              <a:off x="10296555" y="3394284"/>
              <a:ext cx="716759" cy="199607"/>
            </a:xfrm>
            <a:prstGeom prst="stripedRightArrow">
              <a:avLst/>
            </a:prstGeom>
            <a:solidFill>
              <a:schemeClr val="accent1">
                <a:lumMod val="60000"/>
                <a:lumOff val="40000"/>
                <a:alpha val="50000"/>
              </a:schemeClr>
            </a:solidFill>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dirty="0"/>
            </a:p>
          </p:txBody>
        </p:sp>
        <p:sp>
          <p:nvSpPr>
            <p:cNvPr id="29" name="Striped Right Arrow 28"/>
            <p:cNvSpPr/>
            <p:nvPr/>
          </p:nvSpPr>
          <p:spPr>
            <a:xfrm flipH="1">
              <a:off x="9394855" y="3394284"/>
              <a:ext cx="716759" cy="199607"/>
            </a:xfrm>
            <a:prstGeom prst="stripedRightArrow">
              <a:avLst/>
            </a:prstGeom>
            <a:solidFill>
              <a:schemeClr val="accent1">
                <a:lumMod val="60000"/>
                <a:lumOff val="40000"/>
                <a:alpha val="50000"/>
              </a:schemeClr>
            </a:solidFill>
            <a:ln w="12700"/>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200" dirty="0"/>
            </a:p>
          </p:txBody>
        </p:sp>
        <p:pic>
          <p:nvPicPr>
            <p:cNvPr id="30" name="Picture 3"/>
            <p:cNvPicPr>
              <a:picLocks noChangeAspect="1" noChangeArrowheads="1"/>
            </p:cNvPicPr>
            <p:nvPr/>
          </p:nvPicPr>
          <p:blipFill>
            <a:blip r:embed="rId5" cstate="screen"/>
            <a:srcRect/>
            <a:stretch>
              <a:fillRect/>
            </a:stretch>
          </p:blipFill>
          <p:spPr bwMode="auto">
            <a:xfrm>
              <a:off x="8838317" y="1267732"/>
              <a:ext cx="534057" cy="539900"/>
            </a:xfrm>
            <a:prstGeom prst="rect">
              <a:avLst/>
            </a:prstGeom>
            <a:ln>
              <a:headEnd/>
              <a:tailEnd/>
            </a:ln>
          </p:spPr>
          <p:style>
            <a:lnRef idx="0">
              <a:schemeClr val="accent2"/>
            </a:lnRef>
            <a:fillRef idx="3">
              <a:schemeClr val="accent2"/>
            </a:fillRef>
            <a:effectRef idx="3">
              <a:schemeClr val="accent2"/>
            </a:effectRef>
            <a:fontRef idx="minor">
              <a:schemeClr val="lt1"/>
            </a:fontRef>
          </p:style>
        </p:pic>
        <p:cxnSp>
          <p:nvCxnSpPr>
            <p:cNvPr id="31" name="Straight Arrow Connector 30"/>
            <p:cNvCxnSpPr/>
            <p:nvPr/>
          </p:nvCxnSpPr>
          <p:spPr bwMode="auto">
            <a:xfrm>
              <a:off x="9349614" y="1560812"/>
              <a:ext cx="787400" cy="0"/>
            </a:xfrm>
            <a:prstGeom prst="straightConnector1">
              <a:avLst/>
            </a:prstGeom>
            <a:ln>
              <a:solidFill>
                <a:srgbClr val="F4552F"/>
              </a:solidFill>
              <a:headEnd type="none" w="med" len="med"/>
              <a:tailEnd type="triangle" w="lg" len="med"/>
            </a:ln>
          </p:spPr>
          <p:style>
            <a:lnRef idx="2">
              <a:schemeClr val="accent6"/>
            </a:lnRef>
            <a:fillRef idx="1">
              <a:schemeClr val="lt1"/>
            </a:fillRef>
            <a:effectRef idx="0">
              <a:schemeClr val="accent6"/>
            </a:effectRef>
            <a:fontRef idx="minor">
              <a:schemeClr val="dk1"/>
            </a:fontRef>
          </p:style>
        </p:cxnSp>
        <p:cxnSp>
          <p:nvCxnSpPr>
            <p:cNvPr id="32" name="Straight Arrow Connector 31"/>
            <p:cNvCxnSpPr/>
            <p:nvPr/>
          </p:nvCxnSpPr>
          <p:spPr bwMode="auto">
            <a:xfrm flipV="1">
              <a:off x="9181684" y="1864207"/>
              <a:ext cx="0" cy="967893"/>
            </a:xfrm>
            <a:prstGeom prst="straightConnector1">
              <a:avLst/>
            </a:prstGeom>
            <a:ln>
              <a:solidFill>
                <a:srgbClr val="F4552F"/>
              </a:solidFill>
              <a:headEnd type="none" w="med" len="med"/>
              <a:tailEnd type="triangle" w="lg" len="med"/>
            </a:ln>
          </p:spPr>
          <p:style>
            <a:lnRef idx="2">
              <a:schemeClr val="accent6"/>
            </a:lnRef>
            <a:fillRef idx="1">
              <a:schemeClr val="lt1"/>
            </a:fillRef>
            <a:effectRef idx="0">
              <a:schemeClr val="accent6"/>
            </a:effectRef>
            <a:fontRef idx="minor">
              <a:schemeClr val="dk1"/>
            </a:fontRef>
          </p:style>
        </p:cxnSp>
        <p:sp>
          <p:nvSpPr>
            <p:cNvPr id="33" name="TextBox 32"/>
            <p:cNvSpPr txBox="1"/>
            <p:nvPr/>
          </p:nvSpPr>
          <p:spPr>
            <a:xfrm>
              <a:off x="8902457" y="381022"/>
              <a:ext cx="2679943" cy="307777"/>
            </a:xfrm>
            <a:prstGeom prst="rect">
              <a:avLst/>
            </a:prstGeom>
            <a:noFill/>
          </p:spPr>
          <p:txBody>
            <a:bodyPr wrap="square" rtlCol="0">
              <a:spAutoFit/>
            </a:bodyPr>
            <a:lstStyle/>
            <a:p>
              <a:r>
                <a:rPr lang="en-US" sz="1400" dirty="0" smtClean="0">
                  <a:latin typeface="Univers LT Std 45 Light"/>
                  <a:cs typeface="Univers LT Std 45 Light"/>
                </a:rPr>
                <a:t>Moved into Digital Domain</a:t>
              </a:r>
              <a:endParaRPr lang="en-US" sz="1400" dirty="0">
                <a:latin typeface="Univers LT Std 45 Light"/>
                <a:cs typeface="Univers LT Std 45 Light"/>
              </a:endParaRPr>
            </a:p>
          </p:txBody>
        </p:sp>
        <p:cxnSp>
          <p:nvCxnSpPr>
            <p:cNvPr id="34" name="Straight Arrow Connector 33"/>
            <p:cNvCxnSpPr/>
            <p:nvPr/>
          </p:nvCxnSpPr>
          <p:spPr bwMode="auto">
            <a:xfrm>
              <a:off x="8844950" y="457200"/>
              <a:ext cx="0" cy="450850"/>
            </a:xfrm>
            <a:prstGeom prst="straightConnector1">
              <a:avLst/>
            </a:prstGeom>
            <a:ln>
              <a:solidFill>
                <a:schemeClr val="tx1"/>
              </a:solidFill>
              <a:prstDash val="sysDot"/>
              <a:headEnd type="none" w="med" len="med"/>
              <a:tailEnd type="triangle" w="lg" len="med"/>
            </a:ln>
          </p:spPr>
          <p:style>
            <a:lnRef idx="2">
              <a:schemeClr val="accent6"/>
            </a:lnRef>
            <a:fillRef idx="1">
              <a:schemeClr val="lt1"/>
            </a:fillRef>
            <a:effectRef idx="0">
              <a:schemeClr val="accent6"/>
            </a:effectRef>
            <a:fontRef idx="minor">
              <a:schemeClr val="dk1"/>
            </a:fontRef>
          </p:style>
        </p:cxnSp>
        <p:sp>
          <p:nvSpPr>
            <p:cNvPr id="35" name="TextBox 34"/>
            <p:cNvSpPr txBox="1"/>
            <p:nvPr/>
          </p:nvSpPr>
          <p:spPr>
            <a:xfrm>
              <a:off x="9278980" y="2865271"/>
              <a:ext cx="756206" cy="261610"/>
            </a:xfrm>
            <a:prstGeom prst="rect">
              <a:avLst/>
            </a:prstGeom>
            <a:noFill/>
          </p:spPr>
          <p:txBody>
            <a:bodyPr wrap="square" rtlCol="0">
              <a:spAutoFit/>
            </a:bodyPr>
            <a:lstStyle/>
            <a:p>
              <a:pPr algn="ctr"/>
              <a:r>
                <a:rPr lang="en-US" sz="1100" dirty="0" smtClean="0">
                  <a:latin typeface="Univers LT Std 45 Light"/>
                  <a:cs typeface="Univers LT Std 45 Light"/>
                </a:rPr>
                <a:t>Set Point</a:t>
              </a:r>
              <a:endParaRPr lang="en-US" sz="1100" dirty="0">
                <a:latin typeface="Univers LT Std 45 Light"/>
                <a:cs typeface="Univers LT Std 45 Light"/>
              </a:endParaRPr>
            </a:p>
          </p:txBody>
        </p:sp>
        <p:sp>
          <p:nvSpPr>
            <p:cNvPr id="36" name="Rectangle 35"/>
            <p:cNvSpPr/>
            <p:nvPr/>
          </p:nvSpPr>
          <p:spPr>
            <a:xfrm>
              <a:off x="7799258" y="4051299"/>
              <a:ext cx="7110542" cy="447675"/>
            </a:xfrm>
            <a:prstGeom prst="rect">
              <a:avLst/>
            </a:prstGeom>
            <a:noFill/>
            <a:ln>
              <a:noFill/>
            </a:ln>
          </p:spPr>
          <p:style>
            <a:lnRef idx="1">
              <a:schemeClr val="dk1"/>
            </a:lnRef>
            <a:fillRef idx="2">
              <a:schemeClr val="dk1"/>
            </a:fillRef>
            <a:effectRef idx="1">
              <a:schemeClr val="dk1"/>
            </a:effectRef>
            <a:fontRef idx="minor">
              <a:schemeClr val="dk1"/>
            </a:fontRef>
          </p:style>
          <p:txBody>
            <a:bodyPr lIns="117129" tIns="58565" rIns="117129" bIns="58565" rtlCol="0" anchor="ctr"/>
            <a:lstStyle/>
            <a:p>
              <a:pPr algn="ctr"/>
              <a:r>
                <a:rPr lang="en-US" sz="1800" dirty="0" smtClean="0">
                  <a:solidFill>
                    <a:schemeClr val="tx1"/>
                  </a:solidFill>
                  <a:latin typeface="Univers LT Std 55"/>
                  <a:cs typeface="Univers LT Std 55"/>
                </a:rPr>
                <a:t>NI SourceAdapt Technology</a:t>
              </a:r>
              <a:endParaRPr lang="en-US" sz="1800" dirty="0">
                <a:solidFill>
                  <a:schemeClr val="tx1"/>
                </a:solidFill>
                <a:latin typeface="Univers LT Std 55"/>
                <a:cs typeface="Univers LT Std 55"/>
              </a:endParaRPr>
            </a:p>
          </p:txBody>
        </p:sp>
        <p:cxnSp>
          <p:nvCxnSpPr>
            <p:cNvPr id="37" name="Straight Connector 36"/>
            <p:cNvCxnSpPr/>
            <p:nvPr/>
          </p:nvCxnSpPr>
          <p:spPr>
            <a:xfrm>
              <a:off x="7820025" y="4084332"/>
              <a:ext cx="7051675" cy="0"/>
            </a:xfrm>
            <a:prstGeom prst="line">
              <a:avLst/>
            </a:prstGeom>
            <a:ln/>
          </p:spPr>
          <p:style>
            <a:lnRef idx="1">
              <a:schemeClr val="accent1"/>
            </a:lnRef>
            <a:fillRef idx="0">
              <a:schemeClr val="accent1"/>
            </a:fillRef>
            <a:effectRef idx="0">
              <a:schemeClr val="accent1"/>
            </a:effectRef>
            <a:fontRef idx="minor">
              <a:schemeClr val="tx1"/>
            </a:fontRef>
          </p:style>
        </p:cxnSp>
      </p:grpSp>
      <p:pic>
        <p:nvPicPr>
          <p:cNvPr id="41" name="Content Placeholder 8" descr="ideal response 3.PNG"/>
          <p:cNvPicPr>
            <a:picLocks noChangeAspect="1"/>
          </p:cNvPicPr>
          <p:nvPr/>
        </p:nvPicPr>
        <p:blipFill>
          <a:blip r:embed="rId6" cstate="screen"/>
          <a:stretch>
            <a:fillRect/>
          </a:stretch>
        </p:blipFill>
        <p:spPr bwMode="auto">
          <a:xfrm>
            <a:off x="5458196" y="4125432"/>
            <a:ext cx="3685804" cy="2216761"/>
          </a:xfrm>
          <a:prstGeom prst="rect">
            <a:avLst/>
          </a:prstGeom>
          <a:noFill/>
          <a:ln w="9525">
            <a:noFill/>
            <a:miter lim="800000"/>
            <a:headEnd/>
            <a:tailEnd/>
          </a:ln>
        </p:spPr>
      </p:pic>
      <p:sp>
        <p:nvSpPr>
          <p:cNvPr id="42" name="Title 41"/>
          <p:cNvSpPr>
            <a:spLocks noGrp="1"/>
          </p:cNvSpPr>
          <p:nvPr>
            <p:ph type="title"/>
          </p:nvPr>
        </p:nvSpPr>
        <p:spPr/>
        <p:txBody>
          <a:bodyPr>
            <a:normAutofit/>
          </a:bodyPr>
          <a:lstStyle/>
          <a:p>
            <a:r>
              <a:rPr lang="en-US" dirty="0" smtClean="0"/>
              <a:t>NI SourceAdapt™ Technology</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p:txBody>
          <a:bodyPr>
            <a:normAutofit/>
          </a:bodyPr>
          <a:lstStyle/>
          <a:p>
            <a:r>
              <a:rPr lang="en-US" dirty="0" smtClean="0"/>
              <a:t>Components of an Automated Test System</a:t>
            </a:r>
            <a:endParaRPr lang="en-US" dirty="0"/>
          </a:p>
        </p:txBody>
      </p:sp>
      <p:sp>
        <p:nvSpPr>
          <p:cNvPr id="45" name="Rectangle 25"/>
          <p:cNvSpPr>
            <a:spLocks noChangeArrowheads="1"/>
          </p:cNvSpPr>
          <p:nvPr/>
        </p:nvSpPr>
        <p:spPr bwMode="auto">
          <a:xfrm>
            <a:off x="4121291"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grpSp>
        <p:nvGrpSpPr>
          <p:cNvPr id="55" name="Group 54"/>
          <p:cNvGrpSpPr/>
          <p:nvPr/>
        </p:nvGrpSpPr>
        <p:grpSpPr>
          <a:xfrm>
            <a:off x="1306520" y="2240841"/>
            <a:ext cx="7232865" cy="860507"/>
            <a:chOff x="1181344" y="2240841"/>
            <a:chExt cx="7232865" cy="860507"/>
          </a:xfrm>
        </p:grpSpPr>
        <p:sp>
          <p:nvSpPr>
            <p:cNvPr id="4" name="Rounded Rectangle 3"/>
            <p:cNvSpPr/>
            <p:nvPr/>
          </p:nvSpPr>
          <p:spPr>
            <a:xfrm>
              <a:off x="1181344" y="2240841"/>
              <a:ext cx="2089970" cy="860507"/>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 LabVIEW</a:t>
              </a:r>
              <a:endParaRPr lang="en-US" sz="1600" dirty="0"/>
            </a:p>
          </p:txBody>
        </p:sp>
        <p:sp>
          <p:nvSpPr>
            <p:cNvPr id="7" name="Rounded Rectangle 6"/>
            <p:cNvSpPr/>
            <p:nvPr/>
          </p:nvSpPr>
          <p:spPr>
            <a:xfrm>
              <a:off x="3730404" y="2240841"/>
              <a:ext cx="2149401" cy="860507"/>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LabWindows</a:t>
              </a:r>
              <a:r>
                <a:rPr lang="en-US" sz="1600" dirty="0" smtClean="0"/>
                <a:t>™/CVI</a:t>
              </a:r>
              <a:endParaRPr lang="en-US" sz="1600" dirty="0"/>
            </a:p>
          </p:txBody>
        </p:sp>
        <p:sp>
          <p:nvSpPr>
            <p:cNvPr id="9" name="Rounded Rectangle 8"/>
            <p:cNvSpPr/>
            <p:nvPr/>
          </p:nvSpPr>
          <p:spPr>
            <a:xfrm>
              <a:off x="6324239" y="2240841"/>
              <a:ext cx="2089970" cy="860507"/>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Other Software</a:t>
              </a:r>
            </a:p>
            <a:p>
              <a:pPr algn="ctr"/>
              <a:r>
                <a:rPr lang="en-US" sz="1100" dirty="0" smtClean="0"/>
                <a:t>Measurement Studio, Visual Studio.NET™, …</a:t>
              </a:r>
              <a:endParaRPr lang="en-US" sz="1100" dirty="0"/>
            </a:p>
          </p:txBody>
        </p:sp>
      </p:grpSp>
      <p:sp>
        <p:nvSpPr>
          <p:cNvPr id="11" name="Rectangle 25"/>
          <p:cNvSpPr>
            <a:spLocks noChangeArrowheads="1"/>
          </p:cNvSpPr>
          <p:nvPr/>
        </p:nvSpPr>
        <p:spPr bwMode="auto">
          <a:xfrm>
            <a:off x="6797844"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sp>
        <p:nvSpPr>
          <p:cNvPr id="12" name="Rectangle 25"/>
          <p:cNvSpPr>
            <a:spLocks noChangeArrowheads="1"/>
          </p:cNvSpPr>
          <p:nvPr/>
        </p:nvSpPr>
        <p:spPr bwMode="auto">
          <a:xfrm>
            <a:off x="5444753"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sp>
        <p:nvSpPr>
          <p:cNvPr id="13" name="Rectangle 25"/>
          <p:cNvSpPr>
            <a:spLocks noChangeArrowheads="1"/>
          </p:cNvSpPr>
          <p:nvPr/>
        </p:nvSpPr>
        <p:spPr bwMode="auto">
          <a:xfrm>
            <a:off x="8229949"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grpSp>
        <p:nvGrpSpPr>
          <p:cNvPr id="2" name="Group 10"/>
          <p:cNvGrpSpPr/>
          <p:nvPr/>
        </p:nvGrpSpPr>
        <p:grpSpPr>
          <a:xfrm>
            <a:off x="6180802" y="4056835"/>
            <a:ext cx="1450886" cy="1035503"/>
            <a:chOff x="5614233" y="4769124"/>
            <a:chExt cx="1243768" cy="949709"/>
          </a:xfrm>
        </p:grpSpPr>
        <p:grpSp>
          <p:nvGrpSpPr>
            <p:cNvPr id="5" name="Group 21"/>
            <p:cNvGrpSpPr>
              <a:grpSpLocks noChangeAspect="1"/>
            </p:cNvGrpSpPr>
            <p:nvPr/>
          </p:nvGrpSpPr>
          <p:grpSpPr>
            <a:xfrm>
              <a:off x="5808576" y="4769124"/>
              <a:ext cx="855082" cy="638109"/>
              <a:chOff x="847806" y="4885800"/>
              <a:chExt cx="1428283" cy="1065863"/>
            </a:xfrm>
          </p:grpSpPr>
          <p:pic>
            <p:nvPicPr>
              <p:cNvPr id="17" name="Picture 16" descr="http://www.ni.com/images/coreblock/large/siggen1.gif"/>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806" y="4885800"/>
                <a:ext cx="1428283" cy="1065863"/>
              </a:xfrm>
              <a:prstGeom prst="rect">
                <a:avLst/>
              </a:prstGeom>
              <a:noFill/>
              <a:ln w="9525">
                <a:solidFill>
                  <a:schemeClr val="accent6"/>
                </a:solidFill>
                <a:miter lim="800000"/>
                <a:headEnd/>
                <a:tailEnd/>
              </a:ln>
            </p:spPr>
          </p:pic>
          <p:pic>
            <p:nvPicPr>
              <p:cNvPr id="18" name="Picture 3" descr="C:\Users\cwashing\AppData\Local\Temp\06100809_0623_p.ti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4401" y="4977992"/>
                <a:ext cx="1301575" cy="866850"/>
              </a:xfrm>
              <a:prstGeom prst="rect">
                <a:avLst/>
              </a:prstGeom>
              <a:noFill/>
            </p:spPr>
          </p:pic>
        </p:grpSp>
        <p:sp>
          <p:nvSpPr>
            <p:cNvPr id="16" name="TextBox 15"/>
            <p:cNvSpPr txBox="1"/>
            <p:nvPr/>
          </p:nvSpPr>
          <p:spPr>
            <a:xfrm>
              <a:off x="5614233" y="5478898"/>
              <a:ext cx="1243768" cy="239935"/>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RF Measurements</a:t>
              </a:r>
              <a:endParaRPr lang="en-US" sz="1100" b="1" dirty="0">
                <a:solidFill>
                  <a:prstClr val="black"/>
                </a:solidFill>
                <a:latin typeface="Calibri" pitchFamily="34" charset="0"/>
                <a:cs typeface="Calibri" pitchFamily="34" charset="0"/>
              </a:endParaRPr>
            </a:p>
          </p:txBody>
        </p:sp>
      </p:grpSp>
      <p:grpSp>
        <p:nvGrpSpPr>
          <p:cNvPr id="6" name="Group 7"/>
          <p:cNvGrpSpPr/>
          <p:nvPr/>
        </p:nvGrpSpPr>
        <p:grpSpPr>
          <a:xfrm>
            <a:off x="3682348" y="4047996"/>
            <a:ext cx="5274511" cy="1180149"/>
            <a:chOff x="2875753" y="4761037"/>
            <a:chExt cx="4521560" cy="1082375"/>
          </a:xfrm>
        </p:grpSpPr>
        <p:sp>
          <p:nvSpPr>
            <p:cNvPr id="21" name="TextBox 20"/>
            <p:cNvSpPr txBox="1"/>
            <p:nvPr/>
          </p:nvSpPr>
          <p:spPr>
            <a:xfrm>
              <a:off x="6284602" y="5454810"/>
              <a:ext cx="1112711" cy="388602"/>
            </a:xfrm>
            <a:prstGeom prst="rect">
              <a:avLst/>
            </a:prstGeom>
            <a:noFill/>
          </p:spPr>
          <p:txBody>
            <a:bodyPr wrap="square" rtlCol="0">
              <a:spAutoFit/>
            </a:bodyPr>
            <a:lstStyle/>
            <a:p>
              <a:pPr algn="ctr"/>
              <a:r>
                <a:rPr lang="en-US" sz="1100" b="1" dirty="0">
                  <a:solidFill>
                    <a:prstClr val="black"/>
                  </a:solidFill>
                  <a:latin typeface="Calibri" pitchFamily="34" charset="0"/>
                  <a:cs typeface="Calibri" pitchFamily="34" charset="0"/>
                </a:rPr>
                <a:t>Bus </a:t>
              </a:r>
              <a:r>
                <a:rPr lang="en-US" sz="1100" b="1" dirty="0" smtClean="0">
                  <a:solidFill>
                    <a:prstClr val="black"/>
                  </a:solidFill>
                  <a:latin typeface="Calibri" pitchFamily="34" charset="0"/>
                  <a:cs typeface="Calibri" pitchFamily="34" charset="0"/>
                </a:rPr>
                <a:t>Interfaces (GPIB/LXI/Serial)</a:t>
              </a:r>
              <a:endParaRPr lang="en-US" sz="1100" b="1" dirty="0">
                <a:solidFill>
                  <a:prstClr val="black"/>
                </a:solidFill>
                <a:latin typeface="Calibri" pitchFamily="34" charset="0"/>
                <a:cs typeface="Calibri" pitchFamily="34" charset="0"/>
              </a:endParaRPr>
            </a:p>
          </p:txBody>
        </p:sp>
        <p:pic>
          <p:nvPicPr>
            <p:cNvPr id="22" name="Picture 2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875753" y="4761037"/>
              <a:ext cx="859271" cy="654312"/>
            </a:xfrm>
            <a:prstGeom prst="rect">
              <a:avLst/>
            </a:prstGeom>
            <a:noFill/>
            <a:ln w="9525">
              <a:solidFill>
                <a:schemeClr val="accent6"/>
              </a:solidFill>
              <a:miter lim="800000"/>
              <a:headEnd/>
              <a:tailEnd/>
            </a:ln>
          </p:spPr>
        </p:pic>
      </p:grpSp>
      <p:grpSp>
        <p:nvGrpSpPr>
          <p:cNvPr id="8" name="Group 8"/>
          <p:cNvGrpSpPr/>
          <p:nvPr/>
        </p:nvGrpSpPr>
        <p:grpSpPr>
          <a:xfrm>
            <a:off x="4857666" y="4048005"/>
            <a:ext cx="1298005" cy="1041950"/>
            <a:chOff x="4249655" y="4761031"/>
            <a:chExt cx="1112711" cy="955623"/>
          </a:xfrm>
        </p:grpSpPr>
        <p:sp>
          <p:nvSpPr>
            <p:cNvPr id="25" name="TextBox 24"/>
            <p:cNvSpPr txBox="1"/>
            <p:nvPr/>
          </p:nvSpPr>
          <p:spPr>
            <a:xfrm>
              <a:off x="4249655" y="5476719"/>
              <a:ext cx="1112711" cy="239935"/>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Signal Generation</a:t>
              </a:r>
              <a:endParaRPr lang="en-US" sz="1100" b="1" dirty="0">
                <a:solidFill>
                  <a:prstClr val="black"/>
                </a:solidFill>
                <a:latin typeface="Calibri" pitchFamily="34" charset="0"/>
                <a:cs typeface="Calibri" pitchFamily="34" charset="0"/>
              </a:endParaRPr>
            </a:p>
          </p:txBody>
        </p:sp>
        <p:pic>
          <p:nvPicPr>
            <p:cNvPr id="27" name="Picture 26"/>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76375" y="4761031"/>
              <a:ext cx="859271" cy="654311"/>
            </a:xfrm>
            <a:prstGeom prst="rect">
              <a:avLst/>
            </a:prstGeom>
            <a:noFill/>
            <a:ln w="9525">
              <a:solidFill>
                <a:schemeClr val="accent6"/>
              </a:solidFill>
              <a:miter lim="800000"/>
              <a:headEnd/>
              <a:tailEnd/>
            </a:ln>
          </p:spPr>
        </p:pic>
      </p:grpSp>
      <p:grpSp>
        <p:nvGrpSpPr>
          <p:cNvPr id="14" name="Group 6"/>
          <p:cNvGrpSpPr/>
          <p:nvPr/>
        </p:nvGrpSpPr>
        <p:grpSpPr>
          <a:xfrm>
            <a:off x="945934" y="4056838"/>
            <a:ext cx="1240330" cy="1149968"/>
            <a:chOff x="212694" y="4769131"/>
            <a:chExt cx="1063269" cy="1054691"/>
          </a:xfrm>
        </p:grpSpPr>
        <p:sp>
          <p:nvSpPr>
            <p:cNvPr id="31" name="TextBox 30"/>
            <p:cNvSpPr txBox="1"/>
            <p:nvPr/>
          </p:nvSpPr>
          <p:spPr>
            <a:xfrm>
              <a:off x="212694" y="5435222"/>
              <a:ext cx="1063269" cy="388600"/>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PC or Embedded Controller</a:t>
              </a:r>
              <a:endParaRPr lang="en-US" sz="1100" b="1" dirty="0">
                <a:solidFill>
                  <a:prstClr val="black"/>
                </a:solidFill>
                <a:latin typeface="Calibri" pitchFamily="34" charset="0"/>
                <a:cs typeface="Calibri" pitchFamily="34" charset="0"/>
              </a:endParaRPr>
            </a:p>
          </p:txBody>
        </p:sp>
        <p:pic>
          <p:nvPicPr>
            <p:cNvPr id="33" name="Picture 32" descr="http://www.ni.com/images/coreblock/large/siggen1.gif"/>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6787" y="4769131"/>
              <a:ext cx="855082" cy="638110"/>
            </a:xfrm>
            <a:prstGeom prst="rect">
              <a:avLst/>
            </a:prstGeom>
            <a:solidFill>
              <a:srgbClr val="66A3C2"/>
            </a:solidFill>
            <a:ln w="9525">
              <a:solidFill>
                <a:schemeClr val="accent6"/>
              </a:solidFill>
              <a:miter lim="800000"/>
              <a:headEnd type="none" w="sm" len="sm"/>
              <a:tailEnd type="none" w="sm" len="sm"/>
            </a:ln>
            <a:effectLst/>
          </p:spPr>
        </p:pic>
      </p:grpSp>
      <p:sp>
        <p:nvSpPr>
          <p:cNvPr id="68" name="Rectangle 67"/>
          <p:cNvSpPr/>
          <p:nvPr/>
        </p:nvSpPr>
        <p:spPr>
          <a:xfrm>
            <a:off x="3791459" y="4103653"/>
            <a:ext cx="775680"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34"/>
          <p:cNvGrpSpPr/>
          <p:nvPr/>
        </p:nvGrpSpPr>
        <p:grpSpPr>
          <a:xfrm>
            <a:off x="3522970" y="4048005"/>
            <a:ext cx="5284031" cy="1056058"/>
            <a:chOff x="3674893" y="4761031"/>
            <a:chExt cx="4529719" cy="968562"/>
          </a:xfrm>
        </p:grpSpPr>
        <p:grpSp>
          <p:nvGrpSpPr>
            <p:cNvPr id="19" name="Group 2"/>
            <p:cNvGrpSpPr>
              <a:grpSpLocks noChangeAspect="1"/>
            </p:cNvGrpSpPr>
            <p:nvPr/>
          </p:nvGrpSpPr>
          <p:grpSpPr>
            <a:xfrm>
              <a:off x="4005340" y="4761031"/>
              <a:ext cx="4199272" cy="654311"/>
              <a:chOff x="3084311" y="4732488"/>
              <a:chExt cx="5998960" cy="934730"/>
            </a:xfrm>
          </p:grpSpPr>
          <p:pic>
            <p:nvPicPr>
              <p:cNvPr id="38" name="Picture 37"/>
              <p:cNvPicPr/>
              <p:nvPr/>
            </p:nvPicPr>
            <p:blipFill>
              <a:blip r:embed="rId5" cstate="screen">
                <a:extLst>
                  <a:ext uri="{28A0092B-C50C-407E-A947-70E740481C1C}">
                    <a14:useLocalDpi xmlns:a14="http://schemas.microsoft.com/office/drawing/2010/main"/>
                  </a:ext>
                </a:extLst>
              </a:blip>
              <a:srcRect/>
              <a:stretch>
                <a:fillRect/>
              </a:stretch>
            </p:blipFill>
            <p:spPr bwMode="auto">
              <a:xfrm>
                <a:off x="7855741" y="4732488"/>
                <a:ext cx="1227530" cy="934730"/>
              </a:xfrm>
              <a:prstGeom prst="rect">
                <a:avLst/>
              </a:prstGeom>
              <a:noFill/>
              <a:ln w="9525">
                <a:solidFill>
                  <a:schemeClr val="accent6"/>
                </a:solidFill>
                <a:miter lim="800000"/>
                <a:headEnd/>
                <a:tailEnd/>
              </a:ln>
            </p:spPr>
          </p:pic>
          <p:pic>
            <p:nvPicPr>
              <p:cNvPr id="39" name="Picture 14" descr="http://dam.natinst.com/MediaPortal/transfer/radD7B7F/3/06031009.jpg"/>
              <p:cNvPicPr>
                <a:picLocks noChangeAspect="1" noChangeArrowheads="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84311" y="4852165"/>
                <a:ext cx="713232" cy="713231"/>
              </a:xfrm>
              <a:prstGeom prst="rect">
                <a:avLst/>
              </a:prstGeom>
              <a:solidFill>
                <a:schemeClr val="bg1"/>
              </a:solidFill>
              <a:ln w="9525">
                <a:noFill/>
                <a:miter lim="800000"/>
                <a:headEnd/>
                <a:tailEnd/>
              </a:ln>
            </p:spPr>
          </p:pic>
        </p:grpSp>
        <p:sp>
          <p:nvSpPr>
            <p:cNvPr id="36" name="TextBox 35"/>
            <p:cNvSpPr txBox="1"/>
            <p:nvPr/>
          </p:nvSpPr>
          <p:spPr>
            <a:xfrm>
              <a:off x="3674893" y="5467983"/>
              <a:ext cx="1112711" cy="261610"/>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Switching</a:t>
              </a:r>
              <a:endParaRPr lang="en-US" sz="1100" b="1" dirty="0">
                <a:solidFill>
                  <a:prstClr val="black"/>
                </a:solidFill>
                <a:latin typeface="Calibri" pitchFamily="34" charset="0"/>
                <a:cs typeface="Calibri" pitchFamily="34" charset="0"/>
              </a:endParaRPr>
            </a:p>
          </p:txBody>
        </p:sp>
      </p:grpSp>
      <p:grpSp>
        <p:nvGrpSpPr>
          <p:cNvPr id="20" name="Group 5"/>
          <p:cNvGrpSpPr/>
          <p:nvPr/>
        </p:nvGrpSpPr>
        <p:grpSpPr>
          <a:xfrm>
            <a:off x="2211395" y="4056832"/>
            <a:ext cx="1298005" cy="1016451"/>
            <a:chOff x="1283674" y="4769131"/>
            <a:chExt cx="1112711" cy="932237"/>
          </a:xfrm>
        </p:grpSpPr>
        <p:grpSp>
          <p:nvGrpSpPr>
            <p:cNvPr id="23" name="Group 4"/>
            <p:cNvGrpSpPr>
              <a:grpSpLocks noChangeAspect="1"/>
            </p:cNvGrpSpPr>
            <p:nvPr/>
          </p:nvGrpSpPr>
          <p:grpSpPr>
            <a:xfrm>
              <a:off x="1412488" y="4769131"/>
              <a:ext cx="855082" cy="638110"/>
              <a:chOff x="1898121" y="4742103"/>
              <a:chExt cx="1221546" cy="911586"/>
            </a:xfrm>
          </p:grpSpPr>
          <p:pic>
            <p:nvPicPr>
              <p:cNvPr id="43" name="Picture 42" descr="http://www.ni.com/images/coreblock/large/siggen1.gif"/>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98121" y="4742103"/>
                <a:ext cx="1221546" cy="911586"/>
              </a:xfrm>
              <a:prstGeom prst="rect">
                <a:avLst/>
              </a:prstGeom>
              <a:noFill/>
              <a:ln w="9525">
                <a:solidFill>
                  <a:schemeClr val="accent6"/>
                </a:solidFill>
                <a:miter lim="800000"/>
                <a:headEnd/>
                <a:tailEnd/>
              </a:ln>
            </p:spPr>
          </p:pic>
          <p:pic>
            <p:nvPicPr>
              <p:cNvPr id="44" name="Picture 4" descr="C:\Users\cwashing\AppData\Local\Temp\05260903_0624_p.ti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931094" y="4806864"/>
                <a:ext cx="1115977" cy="743984"/>
              </a:xfrm>
              <a:prstGeom prst="rect">
                <a:avLst/>
              </a:prstGeom>
              <a:noFill/>
            </p:spPr>
          </p:pic>
        </p:grpSp>
        <p:sp>
          <p:nvSpPr>
            <p:cNvPr id="42" name="TextBox 41"/>
            <p:cNvSpPr txBox="1"/>
            <p:nvPr/>
          </p:nvSpPr>
          <p:spPr>
            <a:xfrm>
              <a:off x="1283674" y="5461433"/>
              <a:ext cx="1112711" cy="239935"/>
            </a:xfrm>
            <a:prstGeom prst="rect">
              <a:avLst/>
            </a:prstGeom>
            <a:noFill/>
          </p:spPr>
          <p:txBody>
            <a:bodyPr wrap="square" rtlCol="0">
              <a:spAutoFit/>
            </a:bodyPr>
            <a:lstStyle/>
            <a:p>
              <a:pPr algn="ctr"/>
              <a:r>
                <a:rPr lang="en-US" sz="1100" b="1" dirty="0" smtClean="0">
                  <a:solidFill>
                    <a:prstClr val="black"/>
                  </a:solidFill>
                  <a:latin typeface="Calibri" pitchFamily="34" charset="0"/>
                  <a:cs typeface="Calibri" pitchFamily="34" charset="0"/>
                </a:rPr>
                <a:t>PXI Chassis</a:t>
              </a:r>
              <a:endParaRPr lang="en-US" sz="1100" b="1" dirty="0">
                <a:solidFill>
                  <a:prstClr val="black"/>
                </a:solidFill>
                <a:latin typeface="Calibri" pitchFamily="34" charset="0"/>
                <a:cs typeface="Calibri" pitchFamily="34" charset="0"/>
              </a:endParaRPr>
            </a:p>
          </p:txBody>
        </p:sp>
      </p:grpSp>
      <p:sp>
        <p:nvSpPr>
          <p:cNvPr id="46" name="Rectangle 25"/>
          <p:cNvSpPr>
            <a:spLocks noChangeArrowheads="1"/>
          </p:cNvSpPr>
          <p:nvPr/>
        </p:nvSpPr>
        <p:spPr bwMode="auto">
          <a:xfrm>
            <a:off x="2768200"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sp>
        <p:nvSpPr>
          <p:cNvPr id="47" name="Rectangle 25"/>
          <p:cNvSpPr>
            <a:spLocks noChangeArrowheads="1"/>
          </p:cNvSpPr>
          <p:nvPr/>
        </p:nvSpPr>
        <p:spPr bwMode="auto">
          <a:xfrm>
            <a:off x="1508935" y="3856126"/>
            <a:ext cx="161112" cy="199055"/>
          </a:xfrm>
          <a:prstGeom prst="rect">
            <a:avLst/>
          </a:prstGeom>
          <a:solidFill>
            <a:srgbClr val="DE8C2D"/>
          </a:solidFill>
          <a:ln w="9525">
            <a:solidFill>
              <a:srgbClr val="DE8C2D"/>
            </a:solidFill>
            <a:miter lim="800000"/>
            <a:headEnd type="none" w="sm" len="sm"/>
            <a:tailEnd type="none" w="sm" len="sm"/>
          </a:ln>
          <a:effectLst/>
        </p:spPr>
        <p:txBody>
          <a:bodyPr wrap="none" anchor="ctr"/>
          <a:lstStyle/>
          <a:p>
            <a:endParaRPr lang="en-US"/>
          </a:p>
        </p:txBody>
      </p:sp>
      <p:pic>
        <p:nvPicPr>
          <p:cNvPr id="149506" name="Picture 2" descr="C:\Users\llindstr\Desktop\TestStand &amp; PXI Hands-On\Images for Presentation\MassInterconnect.png"/>
          <p:cNvPicPr>
            <a:picLocks noChangeAspect="1" noChangeArrowheads="1"/>
          </p:cNvPicPr>
          <p:nvPr/>
        </p:nvPicPr>
        <p:blipFill>
          <a:blip r:embed="rId8" cstate="print"/>
          <a:srcRect/>
          <a:stretch>
            <a:fillRect/>
          </a:stretch>
        </p:blipFill>
        <p:spPr bwMode="auto">
          <a:xfrm>
            <a:off x="5295404" y="5302374"/>
            <a:ext cx="1427060" cy="819228"/>
          </a:xfrm>
          <a:prstGeom prst="rect">
            <a:avLst/>
          </a:prstGeom>
          <a:noFill/>
        </p:spPr>
      </p:pic>
      <p:sp>
        <p:nvSpPr>
          <p:cNvPr id="49" name="Rounded Rectangle 48"/>
          <p:cNvSpPr/>
          <p:nvPr/>
        </p:nvSpPr>
        <p:spPr>
          <a:xfrm>
            <a:off x="3038880" y="5302374"/>
            <a:ext cx="2089970" cy="860507"/>
          </a:xfrm>
          <a:prstGeom prst="roundRect">
            <a:avLst/>
          </a:prstGeom>
          <a:solidFill>
            <a:schemeClr val="accent3"/>
          </a:solidFill>
          <a:ln>
            <a:noFill/>
          </a:ln>
          <a:effectLst>
            <a:outerShdw blurRad="50800" dist="38100" dir="2700000" algn="tl" rotWithShape="0">
              <a:prstClr val="black">
                <a:alpha val="40000"/>
              </a:prstClr>
            </a:outerShdw>
          </a:effectLst>
        </p:spPr>
        <p:style>
          <a:lnRef idx="1">
            <a:schemeClr val="accent1"/>
          </a:lnRef>
          <a:fillRef idx="1001">
            <a:schemeClr val="lt1"/>
          </a:fillRef>
          <a:effectRef idx="2">
            <a:schemeClr val="accent1"/>
          </a:effectRef>
          <a:fontRef idx="minor">
            <a:schemeClr val="lt1"/>
          </a:fontRef>
        </p:style>
        <p:txBody>
          <a:bodyPr rtlCol="0" anchor="ctr"/>
          <a:lstStyle/>
          <a:p>
            <a:pPr algn="ctr"/>
            <a:r>
              <a:rPr lang="en-US" sz="1600" dirty="0" smtClean="0"/>
              <a:t>Fixturing/ </a:t>
            </a:r>
            <a:br>
              <a:rPr lang="en-US" sz="1600" dirty="0" smtClean="0"/>
            </a:br>
            <a:r>
              <a:rPr lang="en-US" sz="1600" dirty="0" smtClean="0"/>
              <a:t>Mass Interconnects</a:t>
            </a:r>
            <a:endParaRPr lang="en-US" sz="1600" dirty="0"/>
          </a:p>
        </p:txBody>
      </p:sp>
      <p:sp>
        <p:nvSpPr>
          <p:cNvPr id="70" name="Rectangle 69"/>
          <p:cNvSpPr/>
          <p:nvPr/>
        </p:nvSpPr>
        <p:spPr>
          <a:xfrm>
            <a:off x="2411658" y="4113202"/>
            <a:ext cx="886186"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68" descr="cdaq.png"/>
          <p:cNvPicPr>
            <a:picLocks noChangeAspect="1"/>
          </p:cNvPicPr>
          <p:nvPr/>
        </p:nvPicPr>
        <p:blipFill>
          <a:blip r:embed="rId9" cstate="print"/>
          <a:stretch>
            <a:fillRect/>
          </a:stretch>
        </p:blipFill>
        <p:spPr>
          <a:xfrm>
            <a:off x="2391307" y="4173075"/>
            <a:ext cx="916713" cy="534878"/>
          </a:xfrm>
          <a:prstGeom prst="rect">
            <a:avLst/>
          </a:prstGeom>
        </p:spPr>
      </p:pic>
      <p:sp>
        <p:nvSpPr>
          <p:cNvPr id="72" name="Up-Down Arrow 71"/>
          <p:cNvSpPr/>
          <p:nvPr/>
        </p:nvSpPr>
        <p:spPr>
          <a:xfrm>
            <a:off x="179512" y="1340768"/>
            <a:ext cx="648072" cy="2520280"/>
          </a:xfrm>
          <a:prstGeom prst="upDownArrow">
            <a:avLst/>
          </a:prstGeom>
          <a:ln/>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b="1" dirty="0" smtClean="0">
                <a:solidFill>
                  <a:schemeClr val="tx1"/>
                </a:solidFill>
              </a:rPr>
              <a:t>SOFTWARE</a:t>
            </a:r>
            <a:endParaRPr lang="en-US" b="1" dirty="0">
              <a:solidFill>
                <a:schemeClr val="tx1"/>
              </a:solidFill>
            </a:endParaRPr>
          </a:p>
        </p:txBody>
      </p:sp>
      <p:sp>
        <p:nvSpPr>
          <p:cNvPr id="57" name="Rectangle 56"/>
          <p:cNvSpPr/>
          <p:nvPr/>
        </p:nvSpPr>
        <p:spPr>
          <a:xfrm>
            <a:off x="7934834" y="4122703"/>
            <a:ext cx="775680"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Up-Down Arrow 73"/>
          <p:cNvSpPr/>
          <p:nvPr/>
        </p:nvSpPr>
        <p:spPr>
          <a:xfrm>
            <a:off x="179512" y="3861048"/>
            <a:ext cx="648072" cy="2376264"/>
          </a:xfrm>
          <a:prstGeom prst="upDownArrow">
            <a:avLst/>
          </a:prstGeom>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b="1" dirty="0" smtClean="0">
                <a:solidFill>
                  <a:schemeClr val="tx1"/>
                </a:solidFill>
              </a:rPr>
              <a:t>HARDWARE</a:t>
            </a:r>
            <a:endParaRPr lang="en-US" b="1" dirty="0">
              <a:solidFill>
                <a:schemeClr val="tx1"/>
              </a:solidFill>
            </a:endParaRPr>
          </a:p>
        </p:txBody>
      </p:sp>
      <p:pic>
        <p:nvPicPr>
          <p:cNvPr id="57347" name="Picture 3" descr="C:\Users\llindstr\Desktop\1082_500px.tif"/>
          <p:cNvPicPr>
            <a:picLocks noChangeAspect="1" noChangeArrowheads="1"/>
          </p:cNvPicPr>
          <p:nvPr/>
        </p:nvPicPr>
        <p:blipFill>
          <a:blip r:embed="rId10" cstate="print"/>
          <a:srcRect/>
          <a:stretch>
            <a:fillRect/>
          </a:stretch>
        </p:blipFill>
        <p:spPr bwMode="auto">
          <a:xfrm>
            <a:off x="2400579" y="4075114"/>
            <a:ext cx="938366" cy="658811"/>
          </a:xfrm>
          <a:prstGeom prst="rect">
            <a:avLst/>
          </a:prstGeom>
          <a:noFill/>
        </p:spPr>
      </p:pic>
      <p:pic>
        <p:nvPicPr>
          <p:cNvPr id="67" name="Picture 66" descr="tek.png"/>
          <p:cNvPicPr>
            <a:picLocks noChangeAspect="1"/>
          </p:cNvPicPr>
          <p:nvPr/>
        </p:nvPicPr>
        <p:blipFill>
          <a:blip r:embed="rId11" cstate="print"/>
          <a:stretch>
            <a:fillRect/>
          </a:stretch>
        </p:blipFill>
        <p:spPr>
          <a:xfrm>
            <a:off x="7870782" y="4092766"/>
            <a:ext cx="882988" cy="637269"/>
          </a:xfrm>
          <a:prstGeom prst="rect">
            <a:avLst/>
          </a:prstGeom>
        </p:spPr>
      </p:pic>
      <p:sp>
        <p:nvSpPr>
          <p:cNvPr id="60" name="Rectangle 59"/>
          <p:cNvSpPr/>
          <p:nvPr/>
        </p:nvSpPr>
        <p:spPr>
          <a:xfrm>
            <a:off x="1133983" y="4151278"/>
            <a:ext cx="861937"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348" name="Picture 4" descr="C:\Users\llindstr\Desktop\8135.png"/>
          <p:cNvPicPr>
            <a:picLocks noChangeAspect="1" noChangeArrowheads="1"/>
          </p:cNvPicPr>
          <p:nvPr/>
        </p:nvPicPr>
        <p:blipFill>
          <a:blip r:embed="rId12" cstate="print"/>
          <a:srcRect/>
          <a:stretch>
            <a:fillRect/>
          </a:stretch>
        </p:blipFill>
        <p:spPr bwMode="auto">
          <a:xfrm>
            <a:off x="1243445" y="4100870"/>
            <a:ext cx="653481" cy="623530"/>
          </a:xfrm>
          <a:prstGeom prst="rect">
            <a:avLst/>
          </a:prstGeom>
          <a:noFill/>
        </p:spPr>
      </p:pic>
      <p:sp>
        <p:nvSpPr>
          <p:cNvPr id="62" name="Rectangle 61"/>
          <p:cNvSpPr/>
          <p:nvPr/>
        </p:nvSpPr>
        <p:spPr>
          <a:xfrm>
            <a:off x="6477508" y="4132228"/>
            <a:ext cx="861937" cy="566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350" name="Picture 6" descr="C:\Users\llindstr\Desktop\VST_500px.png"/>
          <p:cNvPicPr>
            <a:picLocks noChangeAspect="1" noChangeArrowheads="1"/>
          </p:cNvPicPr>
          <p:nvPr/>
        </p:nvPicPr>
        <p:blipFill>
          <a:blip r:embed="rId13" cstate="print"/>
          <a:srcRect/>
          <a:stretch>
            <a:fillRect/>
          </a:stretch>
        </p:blipFill>
        <p:spPr bwMode="auto">
          <a:xfrm>
            <a:off x="6487480" y="4090988"/>
            <a:ext cx="851966" cy="623887"/>
          </a:xfrm>
          <a:prstGeom prst="rect">
            <a:avLst/>
          </a:prstGeom>
          <a:noFill/>
        </p:spPr>
      </p:pic>
      <p:pic>
        <p:nvPicPr>
          <p:cNvPr id="56322" name="Picture 2" descr="C:\Users\llindstr\Desktop\TestStand &amp; PXI Hands-On\Images for Presentation\Hardware Spec Slides\5422 Arb.png"/>
          <p:cNvPicPr>
            <a:picLocks noChangeAspect="1" noChangeArrowheads="1"/>
          </p:cNvPicPr>
          <p:nvPr/>
        </p:nvPicPr>
        <p:blipFill>
          <a:blip r:embed="rId14" cstate="print"/>
          <a:srcRect/>
          <a:stretch>
            <a:fillRect/>
          </a:stretch>
        </p:blipFill>
        <p:spPr bwMode="auto">
          <a:xfrm>
            <a:off x="5077290" y="4091017"/>
            <a:ext cx="847033" cy="622385"/>
          </a:xfrm>
          <a:prstGeom prst="rect">
            <a:avLst/>
          </a:prstGeom>
          <a:noFill/>
        </p:spPr>
      </p:pic>
      <p:sp>
        <p:nvSpPr>
          <p:cNvPr id="54" name="Rounded Rectangle 53"/>
          <p:cNvSpPr/>
          <p:nvPr/>
        </p:nvSpPr>
        <p:spPr>
          <a:xfrm>
            <a:off x="1313444" y="2237377"/>
            <a:ext cx="7254824" cy="860507"/>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Test Development Software</a:t>
            </a:r>
            <a:endParaRPr lang="en-US" dirty="0"/>
          </a:p>
        </p:txBody>
      </p:sp>
      <p:sp>
        <p:nvSpPr>
          <p:cNvPr id="3" name="Rounded Rectangle 2"/>
          <p:cNvSpPr/>
          <p:nvPr/>
        </p:nvSpPr>
        <p:spPr>
          <a:xfrm>
            <a:off x="1067691" y="1340769"/>
            <a:ext cx="7728123" cy="969308"/>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NI TestStand</a:t>
            </a:r>
          </a:p>
          <a:p>
            <a:pPr algn="ctr"/>
            <a:r>
              <a:rPr lang="en-US" sz="1400" dirty="0" smtClean="0"/>
              <a:t>Test Management, Test Deployment</a:t>
            </a:r>
            <a:endParaRPr lang="en-US" sz="1400" dirty="0"/>
          </a:p>
        </p:txBody>
      </p:sp>
      <p:sp>
        <p:nvSpPr>
          <p:cNvPr id="10" name="Rounded Rectangle 9"/>
          <p:cNvSpPr/>
          <p:nvPr/>
        </p:nvSpPr>
        <p:spPr>
          <a:xfrm>
            <a:off x="1075286" y="3051895"/>
            <a:ext cx="7728123" cy="767141"/>
          </a:xfrm>
          <a:prstGeom prst="round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IVI, VISA, NI</a:t>
            </a:r>
            <a:r>
              <a:rPr lang="en-US" sz="1600" dirty="0"/>
              <a:t>-</a:t>
            </a:r>
            <a:r>
              <a:rPr lang="en-US" sz="1600" dirty="0" smtClean="0"/>
              <a:t>DAQ, NI</a:t>
            </a:r>
            <a:r>
              <a:rPr lang="en-US" sz="1600" dirty="0"/>
              <a:t>-</a:t>
            </a:r>
            <a:r>
              <a:rPr lang="en-US" sz="1600" dirty="0" smtClean="0"/>
              <a:t>DMM, NI</a:t>
            </a:r>
            <a:r>
              <a:rPr lang="en-US" sz="1600" dirty="0"/>
              <a:t>-</a:t>
            </a:r>
            <a:r>
              <a:rPr lang="en-US" sz="1600" dirty="0" smtClean="0"/>
              <a:t>SCOPE</a:t>
            </a:r>
            <a:r>
              <a:rPr lang="en-US" sz="1600" dirty="0"/>
              <a:t>, NI-</a:t>
            </a:r>
            <a:r>
              <a:rPr lang="en-US" sz="1600" dirty="0" smtClean="0"/>
              <a:t>FGEN, NI</a:t>
            </a:r>
            <a:r>
              <a:rPr lang="en-US" sz="1600" dirty="0"/>
              <a:t>-</a:t>
            </a:r>
            <a:r>
              <a:rPr lang="en-US" sz="1600" dirty="0" smtClean="0"/>
              <a:t>HSDIO, …</a:t>
            </a:r>
            <a:endParaRPr lang="en-US" sz="1600" dirty="0"/>
          </a:p>
        </p:txBody>
      </p:sp>
      <p:sp>
        <p:nvSpPr>
          <p:cNvPr id="64" name="Rounded Rectangle 63"/>
          <p:cNvSpPr/>
          <p:nvPr/>
        </p:nvSpPr>
        <p:spPr>
          <a:xfrm>
            <a:off x="1064030" y="1344168"/>
            <a:ext cx="7728123" cy="969308"/>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Test Management Software</a:t>
            </a:r>
            <a:endParaRPr lang="en-US" sz="1600" dirty="0"/>
          </a:p>
        </p:txBody>
      </p:sp>
      <p:sp>
        <p:nvSpPr>
          <p:cNvPr id="65" name="Rounded Rectangle 64"/>
          <p:cNvSpPr/>
          <p:nvPr/>
        </p:nvSpPr>
        <p:spPr>
          <a:xfrm>
            <a:off x="1073174" y="3054096"/>
            <a:ext cx="7728123" cy="767141"/>
          </a:xfrm>
          <a:prstGeom prst="round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Drivers, Services, Hardware Abstraction</a:t>
            </a:r>
            <a:endParaRPr lang="en-US" dirty="0"/>
          </a:p>
        </p:txBody>
      </p:sp>
      <p:pic>
        <p:nvPicPr>
          <p:cNvPr id="24" name="Picture 23"/>
          <p:cNvPicPr>
            <a:picLocks noChangeAspect="1"/>
          </p:cNvPicPr>
          <p:nvPr/>
        </p:nvPicPr>
        <p:blipFill>
          <a:blip r:embed="rId15"/>
          <a:stretch>
            <a:fillRect/>
          </a:stretch>
        </p:blipFill>
        <p:spPr>
          <a:xfrm>
            <a:off x="7498270" y="2273480"/>
            <a:ext cx="824404" cy="824404"/>
          </a:xfrm>
          <a:prstGeom prst="rect">
            <a:avLst/>
          </a:prstGeom>
          <a:ln>
            <a:noFill/>
          </a:ln>
          <a:effectLst>
            <a:outerShdw blurRad="292100" dist="139700" dir="2700000" algn="tl" rotWithShape="0">
              <a:srgbClr val="333333">
                <a:alpha val="65000"/>
              </a:srgbClr>
            </a:outerShdw>
          </a:effectLst>
        </p:spPr>
      </p:pic>
      <p:pic>
        <p:nvPicPr>
          <p:cNvPr id="26" name="Picture 25"/>
          <p:cNvPicPr>
            <a:picLocks noChangeAspect="1"/>
          </p:cNvPicPr>
          <p:nvPr/>
        </p:nvPicPr>
        <p:blipFill>
          <a:blip r:embed="rId16"/>
          <a:stretch>
            <a:fillRect/>
          </a:stretch>
        </p:blipFill>
        <p:spPr>
          <a:xfrm>
            <a:off x="7485136" y="1469052"/>
            <a:ext cx="850671" cy="711337"/>
          </a:xfrm>
          <a:prstGeom prst="rect">
            <a:avLst/>
          </a:prstGeom>
          <a:ln>
            <a:noFill/>
          </a:ln>
          <a:effectLst>
            <a:outerShdw blurRad="292100" dist="139700" dir="2700000" algn="tl" rotWithShape="0">
              <a:srgbClr val="333333">
                <a:alpha val="65000"/>
              </a:srgbClr>
            </a:outerShdw>
          </a:effectLst>
        </p:spPr>
      </p:pic>
      <p:pic>
        <p:nvPicPr>
          <p:cNvPr id="28" name="Picture 27"/>
          <p:cNvPicPr>
            <a:picLocks noChangeAspect="1"/>
          </p:cNvPicPr>
          <p:nvPr/>
        </p:nvPicPr>
        <p:blipFill>
          <a:blip r:embed="rId17"/>
          <a:stretch>
            <a:fillRect/>
          </a:stretch>
        </p:blipFill>
        <p:spPr>
          <a:xfrm>
            <a:off x="7515344" y="3135469"/>
            <a:ext cx="790476" cy="5904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380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64"/>
                                        </p:tgtEl>
                                      </p:cBhvr>
                                    </p:animEffect>
                                    <p:set>
                                      <p:cBhvr>
                                        <p:cTn id="7" dur="1" fill="hold">
                                          <p:stCondLst>
                                            <p:cond delay="999"/>
                                          </p:stCondLst>
                                        </p:cTn>
                                        <p:tgtEl>
                                          <p:spTgt spid="6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54"/>
                                        </p:tgtEl>
                                      </p:cBhvr>
                                    </p:animEffect>
                                    <p:set>
                                      <p:cBhvr>
                                        <p:cTn id="10" dur="1" fill="hold">
                                          <p:stCondLst>
                                            <p:cond delay="999"/>
                                          </p:stCondLst>
                                        </p:cTn>
                                        <p:tgtEl>
                                          <p:spTgt spid="5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65"/>
                                        </p:tgtEl>
                                      </p:cBhvr>
                                    </p:animEffect>
                                    <p:set>
                                      <p:cBhvr>
                                        <p:cTn id="13" dur="1" fill="hold">
                                          <p:stCondLst>
                                            <p:cond delay="9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4" grpId="0" animBg="1"/>
      <p:bldP spid="6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Appendix</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PXIe-4138/9 Connections Break-out</a:t>
            </a:r>
            <a:endParaRPr lang="en-US" dirty="0"/>
          </a:p>
        </p:txBody>
      </p:sp>
      <p:pic>
        <p:nvPicPr>
          <p:cNvPr id="3" name="Picture 2"/>
          <p:cNvPicPr>
            <a:picLocks noChangeAspect="1"/>
          </p:cNvPicPr>
          <p:nvPr/>
        </p:nvPicPr>
        <p:blipFill>
          <a:blip r:embed="rId2"/>
          <a:stretch>
            <a:fillRect/>
          </a:stretch>
        </p:blipFill>
        <p:spPr>
          <a:xfrm>
            <a:off x="320129" y="1106921"/>
            <a:ext cx="8323809" cy="4942857"/>
          </a:xfrm>
          <a:prstGeom prst="rect">
            <a:avLst/>
          </a:prstGeom>
        </p:spPr>
      </p:pic>
    </p:spTree>
    <p:extLst>
      <p:ext uri="{BB962C8B-B14F-4D97-AF65-F5344CB8AC3E}">
        <p14:creationId xmlns:p14="http://schemas.microsoft.com/office/powerpoint/2010/main" val="696447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7570" r="13592"/>
          <a:stretch/>
        </p:blipFill>
        <p:spPr>
          <a:xfrm>
            <a:off x="1971602" y="661406"/>
            <a:ext cx="4950373" cy="5492147"/>
          </a:xfrm>
          <a:prstGeom prst="rect">
            <a:avLst/>
          </a:prstGeom>
        </p:spPr>
      </p:pic>
      <p:sp>
        <p:nvSpPr>
          <p:cNvPr id="6" name="Title 1"/>
          <p:cNvSpPr txBox="1">
            <a:spLocks/>
          </p:cNvSpPr>
          <p:nvPr/>
        </p:nvSpPr>
        <p:spPr>
          <a:xfrm>
            <a:off x="361786" y="179360"/>
            <a:ext cx="8170003" cy="964092"/>
          </a:xfrm>
          <a:prstGeom prst="rect">
            <a:avLst/>
          </a:prstGeom>
        </p:spPr>
        <p:txBody>
          <a:bodyPr/>
          <a:lstStyle>
            <a:lvl1pPr algn="l" defTabSz="457174" rtl="0" eaLnBrk="1" latinLnBrk="0" hangingPunct="1">
              <a:spcBef>
                <a:spcPct val="0"/>
              </a:spcBef>
              <a:buNone/>
              <a:defRPr sz="3200" b="0" i="0" kern="1200" spc="-100">
                <a:solidFill>
                  <a:schemeClr val="accent1"/>
                </a:solidFill>
                <a:latin typeface="+mn-lt"/>
                <a:ea typeface="+mj-ea"/>
                <a:cs typeface="Arial"/>
              </a:defRPr>
            </a:lvl1pPr>
          </a:lstStyle>
          <a:p>
            <a:r>
              <a:rPr lang="en-US" dirty="0" smtClean="0"/>
              <a:t>Wiring to </a:t>
            </a:r>
            <a:r>
              <a:rPr lang="en-US" dirty="0"/>
              <a:t>TPS54360 </a:t>
            </a:r>
            <a:r>
              <a:rPr lang="en-US" dirty="0" smtClean="0"/>
              <a:t> </a:t>
            </a:r>
            <a:endParaRPr lang="en-US" dirty="0"/>
          </a:p>
        </p:txBody>
      </p:sp>
      <p:pic>
        <p:nvPicPr>
          <p:cNvPr id="7" name="Picture 6"/>
          <p:cNvPicPr>
            <a:picLocks noChangeAspect="1"/>
          </p:cNvPicPr>
          <p:nvPr/>
        </p:nvPicPr>
        <p:blipFill>
          <a:blip r:embed="rId4"/>
          <a:stretch>
            <a:fillRect/>
          </a:stretch>
        </p:blipFill>
        <p:spPr>
          <a:xfrm>
            <a:off x="0" y="1106921"/>
            <a:ext cx="2009524" cy="2704762"/>
          </a:xfrm>
          <a:prstGeom prst="rect">
            <a:avLst/>
          </a:prstGeom>
          <a:ln>
            <a:noFill/>
          </a:ln>
          <a:effectLst>
            <a:softEdge rad="112500"/>
          </a:effectLst>
        </p:spPr>
      </p:pic>
      <p:pic>
        <p:nvPicPr>
          <p:cNvPr id="8" name="Picture 7"/>
          <p:cNvPicPr>
            <a:picLocks noChangeAspect="1"/>
          </p:cNvPicPr>
          <p:nvPr/>
        </p:nvPicPr>
        <p:blipFill>
          <a:blip r:embed="rId4"/>
          <a:stretch>
            <a:fillRect/>
          </a:stretch>
        </p:blipFill>
        <p:spPr>
          <a:xfrm>
            <a:off x="7134476" y="1106921"/>
            <a:ext cx="2009524" cy="2704762"/>
          </a:xfrm>
          <a:prstGeom prst="rect">
            <a:avLst/>
          </a:prstGeom>
          <a:ln>
            <a:noFill/>
          </a:ln>
          <a:effectLst>
            <a:softEdge rad="112500"/>
          </a:effectLst>
        </p:spPr>
      </p:pic>
      <p:pic>
        <p:nvPicPr>
          <p:cNvPr id="9" name="Picture 8"/>
          <p:cNvPicPr>
            <a:picLocks noChangeAspect="1"/>
          </p:cNvPicPr>
          <p:nvPr/>
        </p:nvPicPr>
        <p:blipFill>
          <a:blip r:embed="rId5"/>
          <a:stretch>
            <a:fillRect/>
          </a:stretch>
        </p:blipFill>
        <p:spPr>
          <a:xfrm>
            <a:off x="542857" y="4739244"/>
            <a:ext cx="1466667" cy="1371429"/>
          </a:xfrm>
          <a:prstGeom prst="rect">
            <a:avLst/>
          </a:prstGeom>
        </p:spPr>
      </p:pic>
      <p:cxnSp>
        <p:nvCxnSpPr>
          <p:cNvPr id="15" name="Straight Arrow Connector 14"/>
          <p:cNvCxnSpPr/>
          <p:nvPr/>
        </p:nvCxnSpPr>
        <p:spPr>
          <a:xfrm flipV="1">
            <a:off x="6576046" y="1625498"/>
            <a:ext cx="1022933" cy="1547124"/>
          </a:xfrm>
          <a:prstGeom prst="straightConnector1">
            <a:avLst/>
          </a:prstGeom>
          <a:ln w="57150">
            <a:solidFill>
              <a:schemeClr val="tx1"/>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598448" y="2260199"/>
            <a:ext cx="1000531" cy="766780"/>
          </a:xfrm>
          <a:prstGeom prst="straightConnector1">
            <a:avLst/>
          </a:prstGeom>
          <a:ln w="57150">
            <a:solidFill>
              <a:srgbClr val="FF0000"/>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630666" y="1545021"/>
            <a:ext cx="1567301" cy="1547123"/>
          </a:xfrm>
          <a:prstGeom prst="straightConnector1">
            <a:avLst/>
          </a:prstGeom>
          <a:ln w="57150">
            <a:solidFill>
              <a:schemeClr val="tx1"/>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542857" y="1545021"/>
            <a:ext cx="1617019" cy="1481958"/>
          </a:xfrm>
          <a:prstGeom prst="straightConnector1">
            <a:avLst/>
          </a:prstGeom>
          <a:ln w="57150">
            <a:solidFill>
              <a:srgbClr val="FF0000"/>
            </a:solidFill>
            <a:prstDash val="lgDash"/>
            <a:tailEnd type="triangle"/>
          </a:ln>
        </p:spPr>
        <p:style>
          <a:lnRef idx="2">
            <a:schemeClr val="accent1"/>
          </a:lnRef>
          <a:fillRef idx="0">
            <a:schemeClr val="accent1"/>
          </a:fillRef>
          <a:effectRef idx="1">
            <a:schemeClr val="accent1"/>
          </a:effectRef>
          <a:fontRef idx="minor">
            <a:schemeClr val="tx1"/>
          </a:fontRef>
        </p:style>
      </p:cxnSp>
      <p:sp>
        <p:nvSpPr>
          <p:cNvPr id="24" name="Content Placeholder 13"/>
          <p:cNvSpPr txBox="1">
            <a:spLocks/>
          </p:cNvSpPr>
          <p:nvPr/>
        </p:nvSpPr>
        <p:spPr>
          <a:xfrm>
            <a:off x="-121417" y="3841683"/>
            <a:ext cx="2576222" cy="529033"/>
          </a:xfrm>
          <a:prstGeom prst="rect">
            <a:avLst/>
          </a:prstGeom>
        </p:spPr>
        <p:txBody>
          <a:bodyPr>
            <a:norm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456319" lvl="1" indent="0">
              <a:buNone/>
            </a:pPr>
            <a:r>
              <a:rPr lang="en-US" dirty="0" smtClean="0"/>
              <a:t>V </a:t>
            </a:r>
            <a:r>
              <a:rPr lang="en-US" baseline="-25000" dirty="0" smtClean="0"/>
              <a:t>IN </a:t>
            </a:r>
            <a:r>
              <a:rPr lang="en-US" dirty="0" smtClean="0"/>
              <a:t>= 8V – 60V</a:t>
            </a:r>
            <a:endParaRPr lang="en-US" baseline="-25000" dirty="0"/>
          </a:p>
        </p:txBody>
      </p:sp>
      <p:sp>
        <p:nvSpPr>
          <p:cNvPr id="25" name="Content Placeholder 13"/>
          <p:cNvSpPr txBox="1">
            <a:spLocks/>
          </p:cNvSpPr>
          <p:nvPr/>
        </p:nvSpPr>
        <p:spPr>
          <a:xfrm>
            <a:off x="6317355" y="3883959"/>
            <a:ext cx="2576222" cy="1050648"/>
          </a:xfrm>
          <a:prstGeom prst="rect">
            <a:avLst/>
          </a:prstGeom>
        </p:spPr>
        <p:txBody>
          <a:bodyPr>
            <a:normAutofit/>
          </a:bodyPr>
          <a:lst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a:lstStyle>
          <a:p>
            <a:pPr marL="456319" lvl="1" indent="0">
              <a:buNone/>
            </a:pPr>
            <a:r>
              <a:rPr lang="en-US" dirty="0" smtClean="0"/>
              <a:t>I </a:t>
            </a:r>
            <a:r>
              <a:rPr lang="en-US" baseline="-25000" dirty="0" smtClean="0"/>
              <a:t>OUT </a:t>
            </a:r>
            <a:r>
              <a:rPr lang="en-US" dirty="0" smtClean="0"/>
              <a:t>= 0A – 3A</a:t>
            </a:r>
          </a:p>
          <a:p>
            <a:pPr marL="456319" lvl="1" indent="0">
              <a:buNone/>
            </a:pPr>
            <a:r>
              <a:rPr lang="en-US" dirty="0" smtClean="0"/>
              <a:t>V </a:t>
            </a:r>
            <a:r>
              <a:rPr lang="en-US" baseline="-25000" dirty="0"/>
              <a:t>OUT </a:t>
            </a:r>
            <a:r>
              <a:rPr lang="en-US" dirty="0"/>
              <a:t>= </a:t>
            </a:r>
            <a:r>
              <a:rPr lang="en-US" dirty="0" smtClean="0"/>
              <a:t>5V</a:t>
            </a:r>
            <a:endParaRPr lang="en-US" dirty="0"/>
          </a:p>
          <a:p>
            <a:pPr marL="456319" lvl="1" indent="0">
              <a:buNone/>
            </a:pPr>
            <a:endParaRPr lang="en-US" dirty="0" smtClean="0"/>
          </a:p>
          <a:p>
            <a:pPr marL="456319" lvl="1" indent="0">
              <a:buNone/>
            </a:pPr>
            <a:endParaRPr lang="en-US" baseline="-25000" dirty="0"/>
          </a:p>
        </p:txBody>
      </p:sp>
    </p:spTree>
    <p:extLst>
      <p:ext uri="{BB962C8B-B14F-4D97-AF65-F5344CB8AC3E}">
        <p14:creationId xmlns:p14="http://schemas.microsoft.com/office/powerpoint/2010/main" val="3826606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NI 4138/9 System SMUs</a:t>
            </a:r>
            <a:br>
              <a:rPr lang="en-US" dirty="0" smtClean="0"/>
            </a:br>
            <a:r>
              <a:rPr lang="en-US" sz="2200" dirty="0" smtClean="0"/>
              <a:t>High Power, High Precision, High Speed</a:t>
            </a:r>
            <a:endParaRPr lang="en-US" dirty="0"/>
          </a:p>
        </p:txBody>
      </p:sp>
      <p:sp>
        <p:nvSpPr>
          <p:cNvPr id="3" name="Content Placeholder 2"/>
          <p:cNvSpPr>
            <a:spLocks noGrp="1"/>
          </p:cNvSpPr>
          <p:nvPr>
            <p:ph idx="1"/>
            <p:custDataLst>
              <p:tags r:id="rId3"/>
            </p:custDataLst>
          </p:nvPr>
        </p:nvSpPr>
        <p:spPr>
          <a:xfrm>
            <a:off x="469696" y="1121384"/>
            <a:ext cx="5197178" cy="4949008"/>
          </a:xfrm>
        </p:spPr>
        <p:txBody>
          <a:bodyPr/>
          <a:lstStyle/>
          <a:p>
            <a:r>
              <a:rPr lang="en-US" sz="1800" dirty="0" smtClean="0"/>
              <a:t>Max Power: </a:t>
            </a:r>
          </a:p>
          <a:p>
            <a:pPr lvl="1"/>
            <a:r>
              <a:rPr lang="en-US" sz="1400" dirty="0" smtClean="0"/>
              <a:t>20 W DC (60 V or 3 A)</a:t>
            </a:r>
          </a:p>
          <a:p>
            <a:pPr lvl="1"/>
            <a:r>
              <a:rPr lang="en-US" sz="1400" dirty="0" smtClean="0"/>
              <a:t>500 W Pulse*</a:t>
            </a:r>
            <a:endParaRPr lang="en-US" sz="1000" dirty="0" smtClean="0"/>
          </a:p>
          <a:p>
            <a:r>
              <a:rPr lang="en-US" sz="1800" dirty="0" smtClean="0"/>
              <a:t>Max Sensitivity: </a:t>
            </a:r>
          </a:p>
          <a:p>
            <a:pPr lvl="1"/>
            <a:r>
              <a:rPr lang="en-US" sz="1400" dirty="0" smtClean="0"/>
              <a:t>100 fA*</a:t>
            </a:r>
          </a:p>
          <a:p>
            <a:pPr lvl="1"/>
            <a:r>
              <a:rPr lang="en-US" sz="1400" dirty="0" smtClean="0"/>
              <a:t>100 nV*</a:t>
            </a:r>
          </a:p>
          <a:p>
            <a:r>
              <a:rPr lang="en-US" sz="1800" dirty="0" smtClean="0"/>
              <a:t>Max Speed:</a:t>
            </a:r>
          </a:p>
          <a:p>
            <a:pPr lvl="1"/>
            <a:r>
              <a:rPr lang="en-US" sz="1400" dirty="0" smtClean="0"/>
              <a:t>Sampling 1.8 MS/s</a:t>
            </a:r>
          </a:p>
          <a:p>
            <a:pPr lvl="1"/>
            <a:r>
              <a:rPr lang="en-US" sz="1400" dirty="0" smtClean="0"/>
              <a:t>Update: 100 kS/s</a:t>
            </a:r>
          </a:p>
          <a:p>
            <a:r>
              <a:rPr lang="en-US" sz="1800" dirty="0" smtClean="0"/>
              <a:t>NI SourceAdapt™ Technology*</a:t>
            </a:r>
          </a:p>
          <a:p>
            <a:r>
              <a:rPr lang="en-US" sz="1800" dirty="0" smtClean="0"/>
              <a:t>Extended Range Pulsing*</a:t>
            </a:r>
          </a:p>
          <a:p>
            <a:r>
              <a:rPr lang="en-US" sz="1800" dirty="0" smtClean="0"/>
              <a:t>Hardware timing &amp; triggering</a:t>
            </a:r>
          </a:p>
          <a:p>
            <a:pPr>
              <a:buNone/>
            </a:pPr>
            <a:r>
              <a:rPr lang="en-US" sz="1200" dirty="0" smtClean="0"/>
              <a:t>*only available on 4139</a:t>
            </a:r>
          </a:p>
          <a:p>
            <a:endParaRPr lang="en-US" sz="1800" dirty="0" smtClean="0"/>
          </a:p>
          <a:p>
            <a:endParaRPr lang="en-US" sz="1800" dirty="0" smtClean="0"/>
          </a:p>
          <a:p>
            <a:pPr marL="173038" lvl="1" indent="-173038">
              <a:spcBef>
                <a:spcPts val="573"/>
              </a:spcBef>
              <a:buNone/>
            </a:pPr>
            <a:endParaRPr lang="en-US" sz="1800" dirty="0" smtClean="0"/>
          </a:p>
          <a:p>
            <a:pPr marL="173038" lvl="1" indent="-173038">
              <a:spcBef>
                <a:spcPts val="573"/>
              </a:spcBef>
              <a:buNone/>
            </a:pPr>
            <a:endParaRPr lang="en-US" sz="1800" dirty="0" smtClean="0"/>
          </a:p>
          <a:p>
            <a:pPr marL="173038" lvl="1" indent="-173038">
              <a:spcBef>
                <a:spcPts val="573"/>
              </a:spcBef>
              <a:buNone/>
            </a:pPr>
            <a:endParaRPr lang="en-US" sz="1800" dirty="0" smtClean="0"/>
          </a:p>
          <a:p>
            <a:pPr marL="173038" lvl="1" indent="-173038">
              <a:spcBef>
                <a:spcPts val="573"/>
              </a:spcBef>
              <a:buNone/>
            </a:pPr>
            <a:endParaRPr lang="en-US" sz="1800" dirty="0" smtClean="0"/>
          </a:p>
          <a:p>
            <a:endParaRPr lang="en-US" dirty="0"/>
          </a:p>
        </p:txBody>
      </p:sp>
      <p:pic>
        <p:nvPicPr>
          <p:cNvPr id="4" name="Picture 1" descr="C:\Users\jharnack\Pictures\4139.tif"/>
          <p:cNvPicPr>
            <a:picLocks noChangeAspect="1" noChangeArrowheads="1"/>
          </p:cNvPicPr>
          <p:nvPr/>
        </p:nvPicPr>
        <p:blipFill>
          <a:blip r:embed="rId6" cstate="screen"/>
          <a:srcRect/>
          <a:stretch>
            <a:fillRect/>
          </a:stretch>
        </p:blipFill>
        <p:spPr bwMode="auto">
          <a:xfrm>
            <a:off x="5383439" y="422097"/>
            <a:ext cx="3760561" cy="6206183"/>
          </a:xfrm>
          <a:prstGeom prst="rect">
            <a:avLst/>
          </a:prstGeom>
          <a:noFill/>
        </p:spPr>
      </p:pic>
      <p:pic>
        <p:nvPicPr>
          <p:cNvPr id="5" name="Picture 3"/>
          <p:cNvPicPr>
            <a:picLocks noChangeAspect="1" noChangeArrowheads="1"/>
          </p:cNvPicPr>
          <p:nvPr/>
        </p:nvPicPr>
        <p:blipFill>
          <a:blip r:embed="rId7" cstate="screen"/>
          <a:srcRect/>
          <a:stretch>
            <a:fillRect/>
          </a:stretch>
        </p:blipFill>
        <p:spPr bwMode="auto">
          <a:xfrm>
            <a:off x="3372478" y="1118937"/>
            <a:ext cx="2821061" cy="264667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8170126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Autofit/>
          </a:bodyPr>
          <a:lstStyle/>
          <a:p>
            <a:r>
              <a:rPr lang="en-US" dirty="0" smtClean="0"/>
              <a:t>NI 4139 Extended Range Pulsing</a:t>
            </a:r>
            <a:endParaRPr lang="en-US" dirty="0"/>
          </a:p>
        </p:txBody>
      </p:sp>
      <p:grpSp>
        <p:nvGrpSpPr>
          <p:cNvPr id="3" name="Group 57"/>
          <p:cNvGrpSpPr/>
          <p:nvPr>
            <p:custDataLst>
              <p:tags r:id="rId3"/>
            </p:custDataLst>
          </p:nvPr>
        </p:nvGrpSpPr>
        <p:grpSpPr>
          <a:xfrm>
            <a:off x="6356684" y="4210181"/>
            <a:ext cx="2590800" cy="1290772"/>
            <a:chOff x="6248400" y="2128703"/>
            <a:chExt cx="2590800" cy="1290772"/>
          </a:xfrm>
        </p:grpSpPr>
        <p:cxnSp>
          <p:nvCxnSpPr>
            <p:cNvPr id="8" name="Straight Connector 7"/>
            <p:cNvCxnSpPr/>
            <p:nvPr/>
          </p:nvCxnSpPr>
          <p:spPr>
            <a:xfrm>
              <a:off x="6248400" y="3419475"/>
              <a:ext cx="1524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400800" y="2514600"/>
              <a:ext cx="152400" cy="904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553200" y="2514600"/>
              <a:ext cx="76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315200" y="2514600"/>
              <a:ext cx="152400" cy="904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467600" y="3419475"/>
              <a:ext cx="123031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8697913" y="2514600"/>
              <a:ext cx="141287" cy="904875"/>
            </a:xfrm>
            <a:prstGeom prst="line">
              <a:avLst/>
            </a:prstGeom>
          </p:spPr>
          <p:style>
            <a:lnRef idx="2">
              <a:schemeClr val="accent1"/>
            </a:lnRef>
            <a:fillRef idx="0">
              <a:schemeClr val="accent1"/>
            </a:fillRef>
            <a:effectRef idx="1">
              <a:schemeClr val="accent1"/>
            </a:effectRef>
            <a:fontRef idx="minor">
              <a:schemeClr val="tx1"/>
            </a:fontRef>
          </p:style>
        </p:cxnSp>
        <p:sp>
          <p:nvSpPr>
            <p:cNvPr id="20" name="Flowchart: Connector 19"/>
            <p:cNvSpPr/>
            <p:nvPr>
              <p:custDataLst>
                <p:tags r:id="rId19"/>
              </p:custDataLst>
            </p:nvPr>
          </p:nvSpPr>
          <p:spPr>
            <a:xfrm>
              <a:off x="6386511" y="3276600"/>
              <a:ext cx="76200" cy="76200"/>
            </a:xfrm>
            <a:prstGeom prst="flowChartConnector">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1" name="Flowchart: Connector 20"/>
            <p:cNvSpPr/>
            <p:nvPr>
              <p:custDataLst>
                <p:tags r:id="rId20"/>
              </p:custDataLst>
            </p:nvPr>
          </p:nvSpPr>
          <p:spPr>
            <a:xfrm>
              <a:off x="7296152" y="2581274"/>
              <a:ext cx="76200" cy="76200"/>
            </a:xfrm>
            <a:prstGeom prst="flowChartConnector">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23" name="Straight Connector 22"/>
            <p:cNvCxnSpPr/>
            <p:nvPr/>
          </p:nvCxnSpPr>
          <p:spPr>
            <a:xfrm>
              <a:off x="6406751" y="2431256"/>
              <a:ext cx="0" cy="776282"/>
            </a:xfrm>
            <a:prstGeom prst="line">
              <a:avLst/>
            </a:prstGeom>
            <a:ln w="9525">
              <a:prstDash val="sysDot"/>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336629" y="2450304"/>
              <a:ext cx="0" cy="119680"/>
            </a:xfrm>
            <a:prstGeom prst="line">
              <a:avLst/>
            </a:prstGeom>
            <a:ln w="9525">
              <a:prstDash val="sysDot"/>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412831" y="2431256"/>
              <a:ext cx="914400" cy="0"/>
            </a:xfrm>
            <a:prstGeom prst="line">
              <a:avLst/>
            </a:prstGeom>
            <a:ln w="3175">
              <a:prstDash val="solid"/>
              <a:headEnd type="arrow"/>
              <a:tailEnd type="arrow"/>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467600" y="3340768"/>
              <a:ext cx="1230313" cy="0"/>
            </a:xfrm>
            <a:prstGeom prst="line">
              <a:avLst/>
            </a:prstGeom>
            <a:ln w="3175">
              <a:prstDash val="solid"/>
              <a:headEnd type="arrow"/>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custDataLst>
                <p:tags r:id="rId21"/>
              </p:custDataLst>
            </p:nvPr>
          </p:nvSpPr>
          <p:spPr>
            <a:xfrm>
              <a:off x="6394003" y="2128703"/>
              <a:ext cx="914033" cy="261610"/>
            </a:xfrm>
            <a:prstGeom prst="rect">
              <a:avLst/>
            </a:prstGeom>
            <a:noFill/>
          </p:spPr>
          <p:txBody>
            <a:bodyPr wrap="none" rtlCol="0">
              <a:spAutoFit/>
            </a:bodyPr>
            <a:lstStyle/>
            <a:p>
              <a:r>
                <a:rPr lang="en-US" sz="1100" dirty="0" smtClean="0"/>
                <a:t>pulse width</a:t>
              </a:r>
              <a:endParaRPr lang="en-US" sz="1100" dirty="0"/>
            </a:p>
          </p:txBody>
        </p:sp>
        <p:sp>
          <p:nvSpPr>
            <p:cNvPr id="56" name="TextBox 55"/>
            <p:cNvSpPr txBox="1"/>
            <p:nvPr>
              <p:custDataLst>
                <p:tags r:id="rId22"/>
              </p:custDataLst>
            </p:nvPr>
          </p:nvSpPr>
          <p:spPr>
            <a:xfrm>
              <a:off x="7575735" y="3084079"/>
              <a:ext cx="1053494" cy="261610"/>
            </a:xfrm>
            <a:prstGeom prst="rect">
              <a:avLst/>
            </a:prstGeom>
            <a:noFill/>
          </p:spPr>
          <p:txBody>
            <a:bodyPr wrap="none" rtlCol="0">
              <a:spAutoFit/>
            </a:bodyPr>
            <a:lstStyle/>
            <a:p>
              <a:r>
                <a:rPr lang="en-US" sz="1100" dirty="0" smtClean="0"/>
                <a:t>pulse off time</a:t>
              </a:r>
              <a:endParaRPr lang="en-US" sz="1100" dirty="0"/>
            </a:p>
          </p:txBody>
        </p:sp>
      </p:grpSp>
      <p:pic>
        <p:nvPicPr>
          <p:cNvPr id="2051" name="Picture 3"/>
          <p:cNvPicPr>
            <a:picLocks noChangeAspect="1" noChangeArrowheads="1"/>
          </p:cNvPicPr>
          <p:nvPr/>
        </p:nvPicPr>
        <p:blipFill>
          <a:blip r:embed="rId25" cstate="screen"/>
          <a:srcRect/>
          <a:stretch>
            <a:fillRect/>
          </a:stretch>
        </p:blipFill>
        <p:spPr bwMode="auto">
          <a:xfrm>
            <a:off x="0" y="1239804"/>
            <a:ext cx="5992744" cy="4969119"/>
          </a:xfrm>
          <a:prstGeom prst="rect">
            <a:avLst/>
          </a:prstGeom>
          <a:noFill/>
          <a:ln w="9525">
            <a:noFill/>
            <a:miter lim="800000"/>
            <a:headEnd/>
            <a:tailEnd/>
          </a:ln>
        </p:spPr>
      </p:pic>
      <p:cxnSp>
        <p:nvCxnSpPr>
          <p:cNvPr id="61" name="Straight Arrow Connector 60"/>
          <p:cNvCxnSpPr/>
          <p:nvPr>
            <p:custDataLst>
              <p:tags r:id="rId4"/>
            </p:custDataLst>
          </p:nvPr>
        </p:nvCxnSpPr>
        <p:spPr>
          <a:xfrm>
            <a:off x="4803155" y="1814409"/>
            <a:ext cx="1573823" cy="0"/>
          </a:xfrm>
          <a:prstGeom prst="straightConnector1">
            <a:avLst/>
          </a:prstGeom>
          <a:ln>
            <a:headEnd type="oval"/>
            <a:tailEnd type="none"/>
          </a:ln>
        </p:spPr>
        <p:style>
          <a:lnRef idx="2">
            <a:schemeClr val="accent6"/>
          </a:lnRef>
          <a:fillRef idx="0">
            <a:schemeClr val="accent6"/>
          </a:fillRef>
          <a:effectRef idx="1">
            <a:schemeClr val="accent6"/>
          </a:effectRef>
          <a:fontRef idx="minor">
            <a:schemeClr val="tx1"/>
          </a:fontRef>
        </p:style>
      </p:cxnSp>
      <p:cxnSp>
        <p:nvCxnSpPr>
          <p:cNvPr id="63" name="Straight Arrow Connector 62"/>
          <p:cNvCxnSpPr/>
          <p:nvPr>
            <p:custDataLst>
              <p:tags r:id="rId5"/>
            </p:custDataLst>
          </p:nvPr>
        </p:nvCxnSpPr>
        <p:spPr>
          <a:xfrm flipV="1">
            <a:off x="4106803" y="2790346"/>
            <a:ext cx="2270175" cy="1"/>
          </a:xfrm>
          <a:prstGeom prst="straightConnector1">
            <a:avLst/>
          </a:prstGeom>
          <a:ln>
            <a:headEnd type="oval"/>
            <a:tailEnd type="none"/>
          </a:ln>
        </p:spPr>
        <p:style>
          <a:lnRef idx="2">
            <a:schemeClr val="accent6"/>
          </a:lnRef>
          <a:fillRef idx="0">
            <a:schemeClr val="accent6"/>
          </a:fillRef>
          <a:effectRef idx="1">
            <a:schemeClr val="accent6"/>
          </a:effectRef>
          <a:fontRef idx="minor">
            <a:schemeClr val="tx1"/>
          </a:fontRef>
        </p:style>
      </p:cxnSp>
      <p:sp>
        <p:nvSpPr>
          <p:cNvPr id="71" name="TextBox 70"/>
          <p:cNvSpPr txBox="1"/>
          <p:nvPr>
            <p:custDataLst>
              <p:tags r:id="rId6"/>
            </p:custDataLst>
          </p:nvPr>
        </p:nvSpPr>
        <p:spPr>
          <a:xfrm>
            <a:off x="6234111" y="1676273"/>
            <a:ext cx="2909889"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t>Max instantaneous power: </a:t>
            </a:r>
            <a:r>
              <a:rPr lang="en-US" sz="1200" b="1" dirty="0" smtClean="0"/>
              <a:t>500 W</a:t>
            </a:r>
          </a:p>
        </p:txBody>
      </p:sp>
      <p:sp>
        <p:nvSpPr>
          <p:cNvPr id="74" name="Flowchart: Connector 73"/>
          <p:cNvSpPr/>
          <p:nvPr>
            <p:custDataLst>
              <p:tags r:id="rId7"/>
            </p:custDataLst>
          </p:nvPr>
        </p:nvSpPr>
        <p:spPr>
          <a:xfrm>
            <a:off x="3868799" y="2646886"/>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2</a:t>
            </a:r>
            <a:endParaRPr lang="en-US" sz="1600" dirty="0"/>
          </a:p>
        </p:txBody>
      </p:sp>
      <p:sp>
        <p:nvSpPr>
          <p:cNvPr id="77" name="Flowchart: Connector 76"/>
          <p:cNvSpPr/>
          <p:nvPr>
            <p:custDataLst>
              <p:tags r:id="rId8"/>
            </p:custDataLst>
          </p:nvPr>
        </p:nvSpPr>
        <p:spPr>
          <a:xfrm>
            <a:off x="4565151" y="1670948"/>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3</a:t>
            </a:r>
            <a:endParaRPr lang="en-US" sz="1600" dirty="0"/>
          </a:p>
        </p:txBody>
      </p:sp>
      <p:sp>
        <p:nvSpPr>
          <p:cNvPr id="78" name="Flowchart: Connector 77"/>
          <p:cNvSpPr/>
          <p:nvPr>
            <p:custDataLst>
              <p:tags r:id="rId9"/>
            </p:custDataLst>
          </p:nvPr>
        </p:nvSpPr>
        <p:spPr>
          <a:xfrm>
            <a:off x="3123030" y="3159639"/>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1</a:t>
            </a:r>
            <a:endParaRPr lang="en-US" sz="1600" dirty="0"/>
          </a:p>
        </p:txBody>
      </p:sp>
      <p:sp>
        <p:nvSpPr>
          <p:cNvPr id="79" name="Flowchart: Connector 78"/>
          <p:cNvSpPr/>
          <p:nvPr>
            <p:custDataLst>
              <p:tags r:id="rId10"/>
            </p:custDataLst>
          </p:nvPr>
        </p:nvSpPr>
        <p:spPr>
          <a:xfrm>
            <a:off x="7032152" y="757413"/>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1</a:t>
            </a:r>
            <a:endParaRPr lang="en-US" sz="1600" dirty="0"/>
          </a:p>
        </p:txBody>
      </p:sp>
      <p:sp>
        <p:nvSpPr>
          <p:cNvPr id="80" name="Flowchart: Connector 79"/>
          <p:cNvSpPr/>
          <p:nvPr>
            <p:custDataLst>
              <p:tags r:id="rId11"/>
            </p:custDataLst>
          </p:nvPr>
        </p:nvSpPr>
        <p:spPr>
          <a:xfrm>
            <a:off x="6743882" y="1190266"/>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2</a:t>
            </a:r>
            <a:endParaRPr lang="en-US" sz="1600" dirty="0"/>
          </a:p>
        </p:txBody>
      </p:sp>
      <p:sp>
        <p:nvSpPr>
          <p:cNvPr id="81" name="Flowchart: Connector 80"/>
          <p:cNvSpPr/>
          <p:nvPr>
            <p:custDataLst>
              <p:tags r:id="rId12"/>
            </p:custDataLst>
          </p:nvPr>
        </p:nvSpPr>
        <p:spPr>
          <a:xfrm>
            <a:off x="-1679999" y="10043606"/>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1</a:t>
            </a:r>
            <a:endParaRPr lang="en-US" dirty="0"/>
          </a:p>
        </p:txBody>
      </p:sp>
      <p:sp>
        <p:nvSpPr>
          <p:cNvPr id="82" name="Flowchart: Connector 81"/>
          <p:cNvSpPr/>
          <p:nvPr>
            <p:custDataLst>
              <p:tags r:id="rId13"/>
            </p:custDataLst>
          </p:nvPr>
        </p:nvSpPr>
        <p:spPr>
          <a:xfrm>
            <a:off x="7051796" y="1190266"/>
            <a:ext cx="263404" cy="286922"/>
          </a:xfrm>
          <a:prstGeom prst="flowChartConnector">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3</a:t>
            </a:r>
            <a:endParaRPr lang="en-US" sz="1600" dirty="0"/>
          </a:p>
        </p:txBody>
      </p:sp>
      <p:sp>
        <p:nvSpPr>
          <p:cNvPr id="83" name="TextBox 82"/>
          <p:cNvSpPr txBox="1"/>
          <p:nvPr>
            <p:custDataLst>
              <p:tags r:id="rId14"/>
            </p:custDataLst>
          </p:nvPr>
        </p:nvSpPr>
        <p:spPr>
          <a:xfrm>
            <a:off x="7319901" y="735445"/>
            <a:ext cx="1095172" cy="338554"/>
          </a:xfrm>
          <a:prstGeom prst="rect">
            <a:avLst/>
          </a:prstGeom>
          <a:noFill/>
        </p:spPr>
        <p:txBody>
          <a:bodyPr wrap="none" rtlCol="0">
            <a:spAutoFit/>
          </a:bodyPr>
          <a:lstStyle/>
          <a:p>
            <a:r>
              <a:rPr lang="en-US" sz="1600" dirty="0" smtClean="0"/>
              <a:t>DC region</a:t>
            </a:r>
            <a:endParaRPr lang="en-US" sz="1600" dirty="0"/>
          </a:p>
        </p:txBody>
      </p:sp>
      <p:sp>
        <p:nvSpPr>
          <p:cNvPr id="84" name="TextBox 83"/>
          <p:cNvSpPr txBox="1"/>
          <p:nvPr>
            <p:custDataLst>
              <p:tags r:id="rId15"/>
            </p:custDataLst>
          </p:nvPr>
        </p:nvSpPr>
        <p:spPr>
          <a:xfrm>
            <a:off x="7315200" y="1164450"/>
            <a:ext cx="1113510" cy="338554"/>
          </a:xfrm>
          <a:prstGeom prst="rect">
            <a:avLst/>
          </a:prstGeom>
          <a:noFill/>
        </p:spPr>
        <p:txBody>
          <a:bodyPr wrap="none" rtlCol="0">
            <a:spAutoFit/>
          </a:bodyPr>
          <a:lstStyle/>
          <a:p>
            <a:r>
              <a:rPr lang="en-US" sz="1600" dirty="0" smtClean="0"/>
              <a:t>Pulse only</a:t>
            </a:r>
            <a:endParaRPr lang="en-US" sz="1600" dirty="0"/>
          </a:p>
        </p:txBody>
      </p:sp>
      <p:sp>
        <p:nvSpPr>
          <p:cNvPr id="85" name="TextBox 84"/>
          <p:cNvSpPr txBox="1"/>
          <p:nvPr>
            <p:custDataLst>
              <p:tags r:id="rId16"/>
            </p:custDataLst>
          </p:nvPr>
        </p:nvSpPr>
        <p:spPr>
          <a:xfrm>
            <a:off x="6234111" y="2649614"/>
            <a:ext cx="2909889"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t>Max instantaneous power: </a:t>
            </a:r>
            <a:r>
              <a:rPr lang="en-US" sz="1200" b="1" dirty="0" smtClean="0"/>
              <a:t>200 W</a:t>
            </a:r>
          </a:p>
        </p:txBody>
      </p:sp>
      <p:sp>
        <p:nvSpPr>
          <p:cNvPr id="87" name="TextBox 86"/>
          <p:cNvSpPr txBox="1"/>
          <p:nvPr>
            <p:custDataLst>
              <p:tags r:id="rId17"/>
            </p:custDataLst>
          </p:nvPr>
        </p:nvSpPr>
        <p:spPr>
          <a:xfrm>
            <a:off x="6234111" y="5650215"/>
            <a:ext cx="2909889"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t>Min pulse width: </a:t>
            </a:r>
            <a:r>
              <a:rPr lang="en-US" sz="1200" b="1" dirty="0" smtClean="0"/>
              <a:t>50 µs</a:t>
            </a:r>
          </a:p>
        </p:txBody>
      </p:sp>
      <p:grpSp>
        <p:nvGrpSpPr>
          <p:cNvPr id="4" name="Group 51"/>
          <p:cNvGrpSpPr/>
          <p:nvPr/>
        </p:nvGrpSpPr>
        <p:grpSpPr>
          <a:xfrm>
            <a:off x="6362700" y="1939466"/>
            <a:ext cx="2594365" cy="673100"/>
            <a:chOff x="6362700" y="1663700"/>
            <a:chExt cx="2594365" cy="673100"/>
          </a:xfrm>
        </p:grpSpPr>
        <p:sp>
          <p:nvSpPr>
            <p:cNvPr id="34" name="TextBox 33"/>
            <p:cNvSpPr txBox="1"/>
            <p:nvPr>
              <p:custDataLst>
                <p:tags r:id="rId18"/>
              </p:custDataLst>
            </p:nvPr>
          </p:nvSpPr>
          <p:spPr>
            <a:xfrm>
              <a:off x="6362700" y="1879600"/>
              <a:ext cx="2594365" cy="276999"/>
            </a:xfrm>
            <a:prstGeom prst="rect">
              <a:avLst/>
            </a:prstGeom>
            <a:noFill/>
          </p:spPr>
          <p:txBody>
            <a:bodyPr wrap="none" rtlCol="0">
              <a:spAutoFit/>
            </a:bodyPr>
            <a:lstStyle/>
            <a:p>
              <a:r>
                <a:rPr lang="en-US" sz="1200" dirty="0" smtClean="0"/>
                <a:t>Note duty cycle limitations in specs</a:t>
              </a:r>
              <a:endParaRPr lang="en-US" sz="1200" dirty="0"/>
            </a:p>
          </p:txBody>
        </p:sp>
        <p:cxnSp>
          <p:nvCxnSpPr>
            <p:cNvPr id="41" name="Straight Arrow Connector 40"/>
            <p:cNvCxnSpPr/>
            <p:nvPr/>
          </p:nvCxnSpPr>
          <p:spPr>
            <a:xfrm flipV="1">
              <a:off x="7569200" y="1663700"/>
              <a:ext cx="0" cy="190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a:off x="7569200" y="2120900"/>
              <a:ext cx="0" cy="2159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07504" y="1518237"/>
          <a:ext cx="9036498" cy="4904536"/>
        </p:xfrm>
        <a:graphic>
          <a:graphicData uri="http://schemas.openxmlformats.org/drawingml/2006/table">
            <a:tbl>
              <a:tblPr firstRow="1" bandRow="1">
                <a:tableStyleId>{7DF18680-E054-41AD-8BC1-D1AEF772440D}</a:tableStyleId>
              </a:tblPr>
              <a:tblGrid>
                <a:gridCol w="1509423"/>
                <a:gridCol w="1427356"/>
                <a:gridCol w="1338146"/>
                <a:gridCol w="1572322"/>
                <a:gridCol w="1563007"/>
                <a:gridCol w="1626244"/>
              </a:tblGrid>
              <a:tr h="721568">
                <a:tc>
                  <a:txBody>
                    <a:bodyPr/>
                    <a:lstStyle/>
                    <a:p>
                      <a:endParaRPr lang="en-US" sz="1400" dirty="0"/>
                    </a:p>
                  </a:txBody>
                  <a:tcPr/>
                </a:tc>
                <a:tc>
                  <a:txBody>
                    <a:bodyPr/>
                    <a:lstStyle/>
                    <a:p>
                      <a:pPr algn="ctr"/>
                      <a:r>
                        <a:rPr lang="en-US" sz="1400" dirty="0" smtClean="0"/>
                        <a:t>NI PXI-4130</a:t>
                      </a:r>
                    </a:p>
                    <a:p>
                      <a:pPr algn="ctr"/>
                      <a:r>
                        <a:rPr lang="en-US" sz="1400" dirty="0" smtClean="0"/>
                        <a:t>Power SMU</a:t>
                      </a:r>
                      <a:endParaRPr lang="en-US" sz="1400" dirty="0"/>
                    </a:p>
                  </a:txBody>
                  <a:tcPr/>
                </a:tc>
                <a:tc>
                  <a:txBody>
                    <a:bodyPr/>
                    <a:lstStyle/>
                    <a:p>
                      <a:pPr algn="ctr"/>
                      <a:r>
                        <a:rPr lang="en-US" sz="1400" dirty="0" smtClean="0"/>
                        <a:t>NI PXI-4132</a:t>
                      </a:r>
                    </a:p>
                    <a:p>
                      <a:pPr algn="ctr"/>
                      <a:r>
                        <a:rPr lang="en-US" sz="1400" dirty="0" smtClean="0"/>
                        <a:t>Precision SMU</a:t>
                      </a:r>
                      <a:endParaRPr lang="en-US" sz="1400" dirty="0"/>
                    </a:p>
                  </a:txBody>
                  <a:tcPr/>
                </a:tc>
                <a:tc>
                  <a:txBody>
                    <a:bodyPr/>
                    <a:lstStyle/>
                    <a:p>
                      <a:pPr algn="ctr"/>
                      <a:r>
                        <a:rPr lang="en-US" sz="1400" dirty="0" smtClean="0"/>
                        <a:t>NI PXIe-414x</a:t>
                      </a:r>
                      <a:r>
                        <a:rPr lang="en-US" sz="1400" baseline="0" dirty="0" smtClean="0"/>
                        <a:t> Low Cost </a:t>
                      </a:r>
                    </a:p>
                    <a:p>
                      <a:pPr algn="ctr"/>
                      <a:r>
                        <a:rPr lang="en-US" sz="1400" baseline="0" dirty="0" smtClean="0"/>
                        <a:t>SMUs</a:t>
                      </a:r>
                      <a:endParaRPr lang="en-US" sz="1400" dirty="0"/>
                    </a:p>
                  </a:txBody>
                  <a:tcPr/>
                </a:tc>
                <a:tc>
                  <a:txBody>
                    <a:bodyPr/>
                    <a:lstStyle/>
                    <a:p>
                      <a:pPr algn="ctr"/>
                      <a:r>
                        <a:rPr lang="en-US" sz="1400" dirty="0" smtClean="0"/>
                        <a:t>NI PXIe-414x</a:t>
                      </a:r>
                      <a:r>
                        <a:rPr lang="en-US" sz="1400" baseline="0" dirty="0" smtClean="0"/>
                        <a:t> Precision</a:t>
                      </a:r>
                    </a:p>
                    <a:p>
                      <a:pPr algn="ctr"/>
                      <a:r>
                        <a:rPr lang="en-US" sz="1400" baseline="0" dirty="0" smtClean="0"/>
                        <a:t>SMUs</a:t>
                      </a:r>
                      <a:endParaRPr lang="en-US" sz="1400" dirty="0" smtClean="0"/>
                    </a:p>
                  </a:txBody>
                  <a:tcPr/>
                </a:tc>
                <a:tc>
                  <a:txBody>
                    <a:bodyPr/>
                    <a:lstStyle/>
                    <a:p>
                      <a:pPr algn="ctr"/>
                      <a:r>
                        <a:rPr lang="en-US" sz="1400" dirty="0" smtClean="0"/>
                        <a:t>NI PXIe-4138/9</a:t>
                      </a:r>
                      <a:r>
                        <a:rPr lang="en-US" sz="1400" baseline="0" dirty="0" smtClean="0"/>
                        <a:t> System</a:t>
                      </a:r>
                    </a:p>
                    <a:p>
                      <a:pPr algn="ctr"/>
                      <a:r>
                        <a:rPr lang="en-US" sz="1400" baseline="0" dirty="0" smtClean="0"/>
                        <a:t>SMUs</a:t>
                      </a:r>
                      <a:endParaRPr lang="en-US" sz="1400" dirty="0"/>
                    </a:p>
                  </a:txBody>
                  <a:tcPr/>
                </a:tc>
              </a:tr>
              <a:tr h="852656">
                <a:tc>
                  <a:txBody>
                    <a:bodyPr/>
                    <a:lstStyle/>
                    <a:p>
                      <a:r>
                        <a:rPr lang="en-US" sz="1200" dirty="0" smtClean="0"/>
                        <a:t>Description / Applications</a:t>
                      </a:r>
                      <a:endParaRPr lang="en-US" sz="1200" dirty="0"/>
                    </a:p>
                  </a:txBody>
                  <a:tcPr/>
                </a:tc>
                <a:tc>
                  <a:txBody>
                    <a:bodyPr/>
                    <a:lstStyle/>
                    <a:p>
                      <a:pPr marL="115888" indent="-115888" algn="l">
                        <a:buFont typeface="Calibri" pitchFamily="34" charset="0"/>
                        <a:buChar char="–"/>
                      </a:pPr>
                      <a:r>
                        <a:rPr lang="en-US" sz="1100" baseline="0" dirty="0" smtClean="0"/>
                        <a:t>High power IV sweeps</a:t>
                      </a:r>
                    </a:p>
                    <a:p>
                      <a:pPr marL="115888" indent="-115888" algn="l">
                        <a:buFont typeface="Calibri" pitchFamily="34" charset="0"/>
                        <a:buChar char="–"/>
                      </a:pPr>
                      <a:r>
                        <a:rPr lang="en-US" sz="1100" baseline="0" dirty="0" smtClean="0"/>
                        <a:t>Component characterization</a:t>
                      </a:r>
                    </a:p>
                    <a:p>
                      <a:pPr marL="115888" indent="-115888" algn="l">
                        <a:buFont typeface="Calibri" pitchFamily="34" charset="0"/>
                        <a:buChar char="–"/>
                      </a:pPr>
                      <a:r>
                        <a:rPr lang="en-US" sz="1100" baseline="0" dirty="0" smtClean="0"/>
                        <a:t>General purpose SMU</a:t>
                      </a:r>
                      <a:endParaRPr lang="en-US" sz="1100" dirty="0"/>
                    </a:p>
                  </a:txBody>
                  <a:tcPr/>
                </a:tc>
                <a:tc>
                  <a:txBody>
                    <a:bodyPr/>
                    <a:lstStyle/>
                    <a:p>
                      <a:pPr marL="115888" indent="-115888" algn="l">
                        <a:buFont typeface="Calibri" pitchFamily="34" charset="0"/>
                        <a:buChar char="–"/>
                      </a:pPr>
                      <a:r>
                        <a:rPr lang="en-US" sz="1100" baseline="0" dirty="0" smtClean="0"/>
                        <a:t>Low-power leakage test</a:t>
                      </a:r>
                    </a:p>
                    <a:p>
                      <a:pPr marL="115888" indent="-115888" algn="l">
                        <a:buFont typeface="Calibri" pitchFamily="34" charset="0"/>
                        <a:buChar char="–"/>
                      </a:pPr>
                      <a:r>
                        <a:rPr lang="en-US" sz="1100" baseline="0" dirty="0" smtClean="0"/>
                        <a:t>Semiconductor characterization</a:t>
                      </a:r>
                      <a:endParaRPr lang="en-US" sz="1100" dirty="0"/>
                    </a:p>
                  </a:txBody>
                  <a:tcPr/>
                </a:tc>
                <a:tc>
                  <a:txBody>
                    <a:bodyPr/>
                    <a:lstStyle/>
                    <a:p>
                      <a:pPr marL="115888" indent="-115888" algn="l">
                        <a:buFont typeface="Calibri" pitchFamily="34" charset="0"/>
                        <a:buChar char="–"/>
                      </a:pPr>
                      <a:r>
                        <a:rPr lang="en-US" sz="1100" dirty="0" smtClean="0"/>
                        <a:t>4-SMU Channels</a:t>
                      </a:r>
                    </a:p>
                    <a:p>
                      <a:pPr marL="115888" indent="-115888" algn="l">
                        <a:buFont typeface="Calibri" pitchFamily="34" charset="0"/>
                        <a:buChar char="–"/>
                      </a:pPr>
                      <a:r>
                        <a:rPr lang="en-US" sz="1100" dirty="0" smtClean="0"/>
                        <a:t>Semiconductor High</a:t>
                      </a:r>
                      <a:r>
                        <a:rPr lang="en-US" sz="1100" baseline="0" dirty="0" smtClean="0"/>
                        <a:t> pin count test</a:t>
                      </a:r>
                    </a:p>
                    <a:p>
                      <a:pPr algn="ctr"/>
                      <a:endParaRPr lang="en-US" sz="1100" dirty="0"/>
                    </a:p>
                  </a:txBody>
                  <a:tcPr/>
                </a:tc>
                <a:tc>
                  <a:txBody>
                    <a:bodyPr/>
                    <a:lstStyle/>
                    <a:p>
                      <a:pPr marL="115888" indent="-115888" algn="l">
                        <a:buFont typeface="Calibri" pitchFamily="34" charset="0"/>
                        <a:buChar char="–"/>
                      </a:pPr>
                      <a:r>
                        <a:rPr lang="en-US" sz="1100" dirty="0" smtClean="0"/>
                        <a:t>4-SMU Channels</a:t>
                      </a:r>
                    </a:p>
                    <a:p>
                      <a:pPr marL="115888" indent="-115888" algn="l">
                        <a:buFont typeface="Calibri" pitchFamily="34" charset="0"/>
                        <a:buChar char="–"/>
                      </a:pPr>
                      <a:r>
                        <a:rPr lang="en-US" sz="1100" dirty="0" smtClean="0"/>
                        <a:t>Semiconductor High</a:t>
                      </a:r>
                      <a:r>
                        <a:rPr lang="en-US" sz="1100" baseline="0" dirty="0" smtClean="0"/>
                        <a:t> pin count test</a:t>
                      </a:r>
                    </a:p>
                  </a:txBody>
                  <a:tcPr/>
                </a:tc>
                <a:tc>
                  <a:txBody>
                    <a:bodyPr/>
                    <a:lstStyle/>
                    <a:p>
                      <a:pPr marL="115888" indent="-115888" algn="l">
                        <a:buFont typeface="Calibri" pitchFamily="34" charset="0"/>
                        <a:buChar char="–"/>
                      </a:pPr>
                      <a:r>
                        <a:rPr lang="en-US" sz="1100" baseline="0" dirty="0" smtClean="0"/>
                        <a:t>Wide IV sweeps</a:t>
                      </a:r>
                    </a:p>
                    <a:p>
                      <a:pPr marL="115888" indent="-115888" algn="l">
                        <a:buFont typeface="Calibri" pitchFamily="34" charset="0"/>
                        <a:buChar char="–"/>
                      </a:pPr>
                      <a:r>
                        <a:rPr lang="en-US" sz="1100" baseline="0" dirty="0" smtClean="0"/>
                        <a:t>High power pulsing</a:t>
                      </a:r>
                    </a:p>
                    <a:p>
                      <a:pPr marL="115888" indent="-115888" algn="l">
                        <a:buFont typeface="Calibri" pitchFamily="34" charset="0"/>
                        <a:buChar char="–"/>
                      </a:pPr>
                      <a:r>
                        <a:rPr lang="en-US" sz="1100" baseline="0" dirty="0" smtClean="0"/>
                        <a:t>High precision measurements</a:t>
                      </a:r>
                    </a:p>
                  </a:txBody>
                  <a:tcPr/>
                </a:tc>
              </a:tr>
              <a:tr h="288032">
                <a:tc>
                  <a:txBody>
                    <a:bodyPr/>
                    <a:lstStyle/>
                    <a:p>
                      <a:r>
                        <a:rPr lang="en-US" sz="1200" dirty="0" smtClean="0"/>
                        <a:t>Max Voltage</a:t>
                      </a:r>
                      <a:endParaRPr lang="en-US" sz="1200" dirty="0"/>
                    </a:p>
                  </a:txBody>
                  <a:tcPr/>
                </a:tc>
                <a:tc>
                  <a:txBody>
                    <a:bodyPr/>
                    <a:lstStyle/>
                    <a:p>
                      <a:pPr algn="ctr"/>
                      <a:r>
                        <a:rPr lang="en-US" sz="1200" dirty="0" smtClean="0"/>
                        <a:t>± 20V</a:t>
                      </a:r>
                      <a:endParaRPr lang="en-US" sz="1200" dirty="0"/>
                    </a:p>
                  </a:txBody>
                  <a:tcPr/>
                </a:tc>
                <a:tc>
                  <a:txBody>
                    <a:bodyPr/>
                    <a:lstStyle/>
                    <a:p>
                      <a:pPr algn="ctr"/>
                      <a:r>
                        <a:rPr lang="en-US" sz="1200" b="1" dirty="0" smtClean="0">
                          <a:solidFill>
                            <a:srgbClr val="00B050"/>
                          </a:solidFill>
                        </a:rPr>
                        <a:t>± 100V</a:t>
                      </a:r>
                      <a:endParaRPr lang="en-US" sz="1200" b="1" dirty="0">
                        <a:solidFill>
                          <a:srgbClr val="00B050"/>
                        </a:solidFill>
                      </a:endParaRPr>
                    </a:p>
                  </a:txBody>
                  <a:tcPr/>
                </a:tc>
                <a:tc>
                  <a:txBody>
                    <a:bodyPr/>
                    <a:lstStyle/>
                    <a:p>
                      <a:pPr algn="ctr"/>
                      <a:r>
                        <a:rPr lang="en-US" sz="1200" dirty="0" smtClean="0"/>
                        <a:t>± 10 V – 24 V</a:t>
                      </a:r>
                    </a:p>
                  </a:txBody>
                  <a:tcPr/>
                </a:tc>
                <a:tc>
                  <a:txBody>
                    <a:bodyPr/>
                    <a:lstStyle/>
                    <a:p>
                      <a:pPr algn="ctr"/>
                      <a:r>
                        <a:rPr lang="en-US" sz="1200" dirty="0" smtClean="0"/>
                        <a:t>± 24V</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 60 V</a:t>
                      </a:r>
                      <a:endParaRPr lang="en-US" sz="1200" dirty="0"/>
                    </a:p>
                  </a:txBody>
                  <a:tcPr/>
                </a:tc>
              </a:tr>
              <a:tr h="288032">
                <a:tc>
                  <a:txBody>
                    <a:bodyPr/>
                    <a:lstStyle/>
                    <a:p>
                      <a:r>
                        <a:rPr lang="en-US" sz="1200" dirty="0" smtClean="0"/>
                        <a:t>Max Current</a:t>
                      </a:r>
                      <a:endParaRPr lang="en-US" sz="1200" dirty="0"/>
                    </a:p>
                  </a:txBody>
                  <a:tcPr/>
                </a:tc>
                <a:tc>
                  <a:txBody>
                    <a:bodyPr/>
                    <a:lstStyle/>
                    <a:p>
                      <a:pPr algn="ctr"/>
                      <a:r>
                        <a:rPr lang="en-US" sz="1200" dirty="0" smtClean="0"/>
                        <a:t>± 2A</a:t>
                      </a:r>
                      <a:endParaRPr lang="en-US" sz="1200" dirty="0"/>
                    </a:p>
                  </a:txBody>
                  <a:tcPr/>
                </a:tc>
                <a:tc>
                  <a:txBody>
                    <a:bodyPr/>
                    <a:lstStyle/>
                    <a:p>
                      <a:pPr algn="ctr"/>
                      <a:r>
                        <a:rPr lang="en-US" sz="1200" dirty="0" smtClean="0"/>
                        <a:t>± 100mA</a:t>
                      </a:r>
                      <a:endParaRPr lang="en-US" sz="1200" dirty="0"/>
                    </a:p>
                  </a:txBody>
                  <a:tcPr/>
                </a:tc>
                <a:tc>
                  <a:txBody>
                    <a:bodyPr/>
                    <a:lstStyle/>
                    <a:p>
                      <a:pPr algn="ctr"/>
                      <a:r>
                        <a:rPr lang="en-US" sz="1200" dirty="0" smtClean="0"/>
                        <a:t>± 100 mA – 500 mA</a:t>
                      </a:r>
                    </a:p>
                  </a:txBody>
                  <a:tcPr/>
                </a:tc>
                <a:tc>
                  <a:txBody>
                    <a:bodyPr/>
                    <a:lstStyle/>
                    <a:p>
                      <a:pPr algn="ctr"/>
                      <a:r>
                        <a:rPr lang="en-US" sz="1200" dirty="0" smtClean="0"/>
                        <a:t>± 150mA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 3 A, 10 A Pulse*</a:t>
                      </a:r>
                    </a:p>
                  </a:txBody>
                  <a:tcPr/>
                </a:tc>
              </a:tr>
              <a:tr h="264575">
                <a:tc>
                  <a:txBody>
                    <a:bodyPr/>
                    <a:lstStyle/>
                    <a:p>
                      <a:r>
                        <a:rPr lang="en-US" sz="1200" dirty="0" smtClean="0"/>
                        <a:t>Max Power</a:t>
                      </a:r>
                    </a:p>
                  </a:txBody>
                  <a:tcPr/>
                </a:tc>
                <a:tc>
                  <a:txBody>
                    <a:bodyPr/>
                    <a:lstStyle/>
                    <a:p>
                      <a:pPr algn="ctr"/>
                      <a:r>
                        <a:rPr lang="en-US" sz="1200" b="1" dirty="0" smtClean="0">
                          <a:solidFill>
                            <a:srgbClr val="00B050"/>
                          </a:solidFill>
                        </a:rPr>
                        <a:t>40 W</a:t>
                      </a:r>
                      <a:endParaRPr lang="en-US" sz="1200" b="1" dirty="0">
                        <a:solidFill>
                          <a:srgbClr val="00B050"/>
                        </a:solidFill>
                      </a:endParaRPr>
                    </a:p>
                  </a:txBody>
                  <a:tcPr/>
                </a:tc>
                <a:tc>
                  <a:txBody>
                    <a:bodyPr/>
                    <a:lstStyle/>
                    <a:p>
                      <a:pPr algn="ctr"/>
                      <a:r>
                        <a:rPr lang="en-US" sz="1200" dirty="0" smtClean="0"/>
                        <a:t>2 W</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1-3 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1-3 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20 W, </a:t>
                      </a:r>
                      <a:r>
                        <a:rPr lang="en-US" sz="1200" b="1" dirty="0" smtClean="0">
                          <a:solidFill>
                            <a:srgbClr val="00B050"/>
                          </a:solidFill>
                        </a:rPr>
                        <a:t>500 W Pulse*</a:t>
                      </a:r>
                    </a:p>
                  </a:txBody>
                  <a:tcPr/>
                </a:tc>
              </a:tr>
              <a:tr h="247992">
                <a:tc>
                  <a:txBody>
                    <a:bodyPr/>
                    <a:lstStyle/>
                    <a:p>
                      <a:r>
                        <a:rPr lang="en-US" sz="1200" dirty="0" smtClean="0"/>
                        <a:t>Max Sampling</a:t>
                      </a:r>
                    </a:p>
                  </a:txBody>
                  <a:tcPr/>
                </a:tc>
                <a:tc>
                  <a:txBody>
                    <a:bodyPr/>
                    <a:lstStyle/>
                    <a:p>
                      <a:pPr algn="ctr"/>
                      <a:r>
                        <a:rPr lang="en-US" sz="1200" dirty="0" smtClean="0"/>
                        <a:t>3 kS/s</a:t>
                      </a:r>
                      <a:endParaRPr lang="en-US" sz="1200" dirty="0"/>
                    </a:p>
                  </a:txBody>
                  <a:tcPr/>
                </a:tc>
                <a:tc>
                  <a:txBody>
                    <a:bodyPr/>
                    <a:lstStyle/>
                    <a:p>
                      <a:pPr algn="ctr"/>
                      <a:r>
                        <a:rPr lang="en-US" sz="1200" dirty="0" smtClean="0"/>
                        <a:t>4.2 kS/s</a:t>
                      </a:r>
                      <a:endParaRPr lang="en-US" sz="1200" dirty="0"/>
                    </a:p>
                  </a:txBody>
                  <a:tcPr/>
                </a:tc>
                <a:tc>
                  <a:txBody>
                    <a:bodyPr/>
                    <a:lstStyle/>
                    <a:p>
                      <a:pPr algn="ctr"/>
                      <a:r>
                        <a:rPr lang="en-US" sz="1200" dirty="0" smtClean="0"/>
                        <a:t>600 kS/s</a:t>
                      </a:r>
                      <a:endParaRPr lang="en-US" sz="1200" dirty="0"/>
                    </a:p>
                  </a:txBody>
                  <a:tcPr/>
                </a:tc>
                <a:tc>
                  <a:txBody>
                    <a:bodyPr/>
                    <a:lstStyle/>
                    <a:p>
                      <a:pPr algn="ctr"/>
                      <a:r>
                        <a:rPr lang="en-US" sz="1200" dirty="0" smtClean="0"/>
                        <a:t>600</a:t>
                      </a:r>
                      <a:r>
                        <a:rPr lang="en-US" sz="1200" baseline="0" dirty="0" smtClean="0"/>
                        <a:t> kS/s</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1.8 MS/s</a:t>
                      </a:r>
                    </a:p>
                  </a:txBody>
                  <a:tcPr/>
                </a:tc>
              </a:tr>
              <a:tr h="247992">
                <a:tc>
                  <a:txBody>
                    <a:bodyPr/>
                    <a:lstStyle/>
                    <a:p>
                      <a:r>
                        <a:rPr lang="en-US" sz="1200" dirty="0" smtClean="0"/>
                        <a:t>Max Update </a:t>
                      </a:r>
                    </a:p>
                  </a:txBody>
                  <a:tcPr/>
                </a:tc>
                <a:tc>
                  <a:txBody>
                    <a:bodyPr/>
                    <a:lstStyle/>
                    <a:p>
                      <a:pPr algn="ctr"/>
                      <a:r>
                        <a:rPr lang="en-US" sz="1200" dirty="0" smtClean="0"/>
                        <a:t>3 kS/s</a:t>
                      </a:r>
                      <a:endParaRPr lang="en-US" sz="1200" dirty="0"/>
                    </a:p>
                  </a:txBody>
                  <a:tcPr/>
                </a:tc>
                <a:tc>
                  <a:txBody>
                    <a:bodyPr/>
                    <a:lstStyle/>
                    <a:p>
                      <a:pPr algn="ctr"/>
                      <a:r>
                        <a:rPr lang="en-US" sz="1200" dirty="0" smtClean="0"/>
                        <a:t>3.5 kS/s</a:t>
                      </a:r>
                      <a:endParaRPr lang="en-US" sz="1200" dirty="0"/>
                    </a:p>
                  </a:txBody>
                  <a:tcPr/>
                </a:tc>
                <a:tc>
                  <a:txBody>
                    <a:bodyPr/>
                    <a:lstStyle/>
                    <a:p>
                      <a:pPr algn="ctr"/>
                      <a:r>
                        <a:rPr lang="en-US" sz="1200" dirty="0" smtClean="0"/>
                        <a:t>100 kS/s</a:t>
                      </a:r>
                      <a:endParaRPr lang="en-US" sz="1200" dirty="0"/>
                    </a:p>
                  </a:txBody>
                  <a:tcPr/>
                </a:tc>
                <a:tc>
                  <a:txBody>
                    <a:bodyPr/>
                    <a:lstStyle/>
                    <a:p>
                      <a:pPr marL="0" marR="0" indent="0" algn="ctr" defTabSz="457174" rtl="0" eaLnBrk="1" fontAlgn="auto" latinLnBrk="0" hangingPunct="1">
                        <a:lnSpc>
                          <a:spcPct val="100000"/>
                        </a:lnSpc>
                        <a:spcBef>
                          <a:spcPts val="0"/>
                        </a:spcBef>
                        <a:spcAft>
                          <a:spcPts val="0"/>
                        </a:spcAft>
                        <a:buClrTx/>
                        <a:buSzTx/>
                        <a:buFontTx/>
                        <a:buNone/>
                        <a:tabLst/>
                        <a:defRPr/>
                      </a:pPr>
                      <a:r>
                        <a:rPr lang="en-US" sz="1200" dirty="0" smtClean="0"/>
                        <a:t>100 kS/s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100 kS/s</a:t>
                      </a:r>
                    </a:p>
                  </a:txBody>
                  <a:tcPr/>
                </a:tc>
              </a:tr>
              <a:tr h="247992">
                <a:tc>
                  <a:txBody>
                    <a:bodyPr/>
                    <a:lstStyle/>
                    <a:p>
                      <a:r>
                        <a:rPr lang="en-US" sz="1200" dirty="0" smtClean="0"/>
                        <a:t>Current </a:t>
                      </a:r>
                      <a:r>
                        <a:rPr lang="en-US" sz="1200" baseline="0" dirty="0" smtClean="0"/>
                        <a:t>Sensitivity</a:t>
                      </a:r>
                      <a:endParaRPr lang="en-US" sz="1200" dirty="0"/>
                    </a:p>
                  </a:txBody>
                  <a:tcPr/>
                </a:tc>
                <a:tc>
                  <a:txBody>
                    <a:bodyPr/>
                    <a:lstStyle/>
                    <a:p>
                      <a:pPr algn="ctr"/>
                      <a:r>
                        <a:rPr lang="en-US" sz="1200" dirty="0" smtClean="0"/>
                        <a:t>1 nA</a:t>
                      </a:r>
                      <a:endParaRPr lang="en-US" sz="1200" dirty="0"/>
                    </a:p>
                  </a:txBody>
                  <a:tcPr/>
                </a:tc>
                <a:tc>
                  <a:txBody>
                    <a:bodyPr/>
                    <a:lstStyle/>
                    <a:p>
                      <a:pPr algn="ctr"/>
                      <a:r>
                        <a:rPr lang="en-US" sz="1200" dirty="0" smtClean="0"/>
                        <a:t>10pA</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100-150 pA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10-15 pA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100 fA*</a:t>
                      </a:r>
                      <a:endParaRPr lang="en-US" sz="1200" b="1" dirty="0">
                        <a:solidFill>
                          <a:srgbClr val="00B050"/>
                        </a:solidFill>
                      </a:endParaRPr>
                    </a:p>
                  </a:txBody>
                  <a:tcPr/>
                </a:tc>
              </a:tr>
              <a:tr h="264575">
                <a:tc>
                  <a:txBody>
                    <a:bodyPr/>
                    <a:lstStyle/>
                    <a:p>
                      <a:r>
                        <a:rPr lang="en-US" sz="1200" dirty="0" smtClean="0"/>
                        <a:t>Guarding</a:t>
                      </a:r>
                      <a:endParaRPr lang="en-US" sz="1200" dirty="0"/>
                    </a:p>
                  </a:txBody>
                  <a:tcPr/>
                </a:tc>
                <a:tc>
                  <a:txBody>
                    <a:bodyPr/>
                    <a:lstStyle/>
                    <a:p>
                      <a:pPr algn="ctr"/>
                      <a:r>
                        <a:rPr lang="en-US" sz="1200" dirty="0" smtClean="0"/>
                        <a:t>No</a:t>
                      </a:r>
                      <a:endParaRPr lang="en-US" sz="1200" dirty="0"/>
                    </a:p>
                  </a:txBody>
                  <a:tcPr/>
                </a:tc>
                <a:tc>
                  <a:txBody>
                    <a:bodyPr/>
                    <a:lstStyle/>
                    <a:p>
                      <a:pPr algn="ctr"/>
                      <a:r>
                        <a:rPr lang="en-US" sz="1200" dirty="0" smtClean="0"/>
                        <a:t>Yes</a:t>
                      </a:r>
                      <a:endParaRPr lang="en-US" sz="1200" dirty="0"/>
                    </a:p>
                  </a:txBody>
                  <a:tcPr/>
                </a:tc>
                <a:tc>
                  <a:txBody>
                    <a:bodyPr/>
                    <a:lstStyle/>
                    <a:p>
                      <a:pPr algn="ctr"/>
                      <a:r>
                        <a:rPr lang="en-US" sz="1200" dirty="0" smtClean="0"/>
                        <a:t>Yes</a:t>
                      </a:r>
                      <a:endParaRPr lang="en-US" sz="1200" dirty="0"/>
                    </a:p>
                  </a:txBody>
                  <a:tcPr/>
                </a:tc>
                <a:tc>
                  <a:txBody>
                    <a:bodyPr/>
                    <a:lstStyle/>
                    <a:p>
                      <a:pPr algn="ctr"/>
                      <a:r>
                        <a:rPr lang="en-US" sz="1200" dirty="0" smtClean="0"/>
                        <a:t>Yes</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Yes</a:t>
                      </a:r>
                    </a:p>
                  </a:txBody>
                  <a:tcPr/>
                </a:tc>
              </a:tr>
              <a:tr h="185152">
                <a:tc>
                  <a:txBody>
                    <a:bodyPr/>
                    <a:lstStyle/>
                    <a:p>
                      <a:r>
                        <a:rPr lang="en-US" sz="1200" dirty="0" smtClean="0"/>
                        <a:t>Timing/Triggering</a:t>
                      </a:r>
                      <a:endParaRPr lang="en-US" sz="1200" dirty="0"/>
                    </a:p>
                  </a:txBody>
                  <a:tcPr/>
                </a:tc>
                <a:tc>
                  <a:txBody>
                    <a:bodyPr/>
                    <a:lstStyle/>
                    <a:p>
                      <a:pPr algn="ctr"/>
                      <a:r>
                        <a:rPr lang="en-US" sz="1200" dirty="0" smtClean="0"/>
                        <a:t>Software Only</a:t>
                      </a:r>
                      <a:endParaRPr lang="en-US" sz="1200" dirty="0"/>
                    </a:p>
                  </a:txBody>
                  <a:tcPr/>
                </a:tc>
                <a:tc>
                  <a:txBody>
                    <a:bodyPr/>
                    <a:lstStyle/>
                    <a:p>
                      <a:pPr algn="ctr"/>
                      <a:r>
                        <a:rPr lang="en-US" sz="1200" dirty="0" smtClean="0"/>
                        <a:t>SW or HW</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SW or HW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SW or HW</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SW or HW</a:t>
                      </a:r>
                    </a:p>
                  </a:txBody>
                  <a:tcPr/>
                </a:tc>
              </a:tr>
              <a:tr h="284584">
                <a:tc>
                  <a:txBody>
                    <a:bodyPr/>
                    <a:lstStyle/>
                    <a:p>
                      <a:r>
                        <a:rPr lang="en-US" sz="1200" dirty="0" smtClean="0"/>
                        <a:t>SourceAdapt?</a:t>
                      </a:r>
                      <a:endParaRPr lang="en-US" sz="1200" dirty="0"/>
                    </a:p>
                  </a:txBody>
                  <a:tcPr/>
                </a:tc>
                <a:tc>
                  <a:txBody>
                    <a:bodyPr/>
                    <a:lstStyle/>
                    <a:p>
                      <a:pPr algn="ctr"/>
                      <a:r>
                        <a:rPr lang="en-US" sz="1200" dirty="0" smtClean="0"/>
                        <a:t>No</a:t>
                      </a:r>
                      <a:endParaRPr lang="en-US" sz="1200" dirty="0"/>
                    </a:p>
                  </a:txBody>
                  <a:tcPr/>
                </a:tc>
                <a:tc>
                  <a:txBody>
                    <a:bodyPr/>
                    <a:lstStyle/>
                    <a:p>
                      <a:pPr algn="ctr"/>
                      <a:r>
                        <a:rPr lang="en-US" sz="1200" dirty="0" smtClean="0"/>
                        <a:t>No</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No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Yes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*PXIe-4139</a:t>
                      </a:r>
                      <a:r>
                        <a:rPr lang="en-US" sz="1200" baseline="0" dirty="0" smtClean="0"/>
                        <a:t> only</a:t>
                      </a:r>
                      <a:endParaRPr lang="en-US" sz="1200" dirty="0" smtClean="0"/>
                    </a:p>
                  </a:txBody>
                  <a:tcPr/>
                </a:tc>
              </a:tr>
              <a:tr h="284584">
                <a:tc>
                  <a:txBody>
                    <a:bodyPr/>
                    <a:lstStyle/>
                    <a:p>
                      <a:r>
                        <a:rPr lang="en-US" sz="1200" dirty="0" smtClean="0"/>
                        <a:t>Channel </a:t>
                      </a:r>
                      <a:r>
                        <a:rPr lang="en-US" sz="1200" baseline="0" dirty="0" smtClean="0"/>
                        <a:t>Density</a:t>
                      </a:r>
                      <a:endParaRPr lang="en-US" sz="1200" dirty="0"/>
                    </a:p>
                  </a:txBody>
                  <a:tcPr/>
                </a:tc>
                <a:tc>
                  <a:txBody>
                    <a:bodyPr/>
                    <a:lstStyle/>
                    <a:p>
                      <a:pPr algn="ctr"/>
                      <a:r>
                        <a:rPr lang="en-US" sz="1200" dirty="0" smtClean="0"/>
                        <a:t>17</a:t>
                      </a:r>
                      <a:endParaRPr lang="en-US" sz="1200" dirty="0"/>
                    </a:p>
                  </a:txBody>
                  <a:tcPr/>
                </a:tc>
                <a:tc>
                  <a:txBody>
                    <a:bodyPr/>
                    <a:lstStyle/>
                    <a:p>
                      <a:pPr algn="ctr"/>
                      <a:r>
                        <a:rPr lang="en-US" sz="1200" dirty="0" smtClean="0"/>
                        <a:t>17</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68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00B050"/>
                          </a:solidFill>
                        </a:rPr>
                        <a:t>68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17</a:t>
                      </a:r>
                    </a:p>
                  </a:txBody>
                  <a:tcPr/>
                </a:tc>
              </a:tr>
              <a:tr h="284584">
                <a:tc>
                  <a:txBody>
                    <a:bodyPr/>
                    <a:lstStyle/>
                    <a:p>
                      <a:r>
                        <a:rPr lang="en-US" sz="1200" dirty="0" smtClean="0"/>
                        <a:t>Output</a:t>
                      </a:r>
                      <a:r>
                        <a:rPr lang="en-US" sz="1200" baseline="0" dirty="0" smtClean="0"/>
                        <a:t> Disconnect</a:t>
                      </a:r>
                      <a:endParaRPr lang="en-US" sz="1200" dirty="0"/>
                    </a:p>
                  </a:txBody>
                  <a:tcPr/>
                </a:tc>
                <a:tc>
                  <a:txBody>
                    <a:bodyPr/>
                    <a:lstStyle/>
                    <a:p>
                      <a:pPr algn="ctr"/>
                      <a:r>
                        <a:rPr lang="en-US" sz="1200" dirty="0" smtClean="0"/>
                        <a:t>No</a:t>
                      </a:r>
                      <a:endParaRPr lang="en-US" sz="1200" dirty="0"/>
                    </a:p>
                  </a:txBody>
                  <a:tcPr/>
                </a:tc>
                <a:tc>
                  <a:txBody>
                    <a:bodyPr/>
                    <a:lstStyle/>
                    <a:p>
                      <a:pPr algn="ctr"/>
                      <a:r>
                        <a:rPr lang="en-US" sz="1200" dirty="0" smtClean="0"/>
                        <a:t>Yes</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No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No</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Yes</a:t>
                      </a:r>
                    </a:p>
                  </a:txBody>
                  <a:tcPr/>
                </a:tc>
              </a:tr>
            </a:tbl>
          </a:graphicData>
        </a:graphic>
      </p:graphicFrame>
      <p:pic>
        <p:nvPicPr>
          <p:cNvPr id="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203848" y="332656"/>
            <a:ext cx="1219200" cy="1219200"/>
          </a:xfrm>
          <a:prstGeom prst="rect">
            <a:avLst/>
          </a:prstGeom>
          <a:noFill/>
          <a:ln w="9525">
            <a:noFill/>
            <a:miter lim="800000"/>
            <a:headEnd/>
            <a:tailEnd/>
          </a:ln>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47664" y="332656"/>
            <a:ext cx="1565944" cy="1143000"/>
          </a:xfrm>
          <a:prstGeom prst="rect">
            <a:avLst/>
          </a:prstGeom>
          <a:noFill/>
          <a:ln w="9525">
            <a:noFill/>
            <a:miter lim="800000"/>
            <a:headEnd/>
            <a:tailEnd/>
          </a:ln>
        </p:spPr>
      </p:pic>
      <p:grpSp>
        <p:nvGrpSpPr>
          <p:cNvPr id="2" name="Group 10"/>
          <p:cNvGrpSpPr/>
          <p:nvPr/>
        </p:nvGrpSpPr>
        <p:grpSpPr>
          <a:xfrm>
            <a:off x="4522294" y="234176"/>
            <a:ext cx="1523307" cy="1254104"/>
            <a:chOff x="6948264" y="0"/>
            <a:chExt cx="1812032" cy="1491805"/>
          </a:xfrm>
        </p:grpSpPr>
        <p:pic>
          <p:nvPicPr>
            <p:cNvPr id="9" name="Picture 8" descr="PXIe-4140 sm.jpg"/>
            <p:cNvPicPr>
              <a:picLocks noChangeAspect="1"/>
            </p:cNvPicPr>
            <p:nvPr/>
          </p:nvPicPr>
          <p:blipFill>
            <a:blip r:embed="rId5" cstate="print">
              <a:clrChange>
                <a:clrFrom>
                  <a:srgbClr val="FFFFFF"/>
                </a:clrFrom>
                <a:clrTo>
                  <a:srgbClr val="FFFFFF">
                    <a:alpha val="0"/>
                  </a:srgbClr>
                </a:clrTo>
              </a:clrChange>
            </a:blip>
            <a:stretch>
              <a:fillRect/>
            </a:stretch>
          </p:blipFill>
          <p:spPr>
            <a:xfrm>
              <a:off x="6948264" y="0"/>
              <a:ext cx="1524000" cy="1375173"/>
            </a:xfrm>
            <a:prstGeom prst="rect">
              <a:avLst/>
            </a:prstGeom>
          </p:spPr>
        </p:pic>
        <p:pic>
          <p:nvPicPr>
            <p:cNvPr id="10" name="Picture 9" descr="PXIe-4140 sm.jpg"/>
            <p:cNvPicPr>
              <a:picLocks noChangeAspect="1"/>
            </p:cNvPicPr>
            <p:nvPr/>
          </p:nvPicPr>
          <p:blipFill>
            <a:blip r:embed="rId5" cstate="print">
              <a:clrChange>
                <a:clrFrom>
                  <a:srgbClr val="FFFFFF"/>
                </a:clrFrom>
                <a:clrTo>
                  <a:srgbClr val="FFFFFF">
                    <a:alpha val="0"/>
                  </a:srgbClr>
                </a:clrTo>
              </a:clrChange>
            </a:blip>
            <a:stretch>
              <a:fillRect/>
            </a:stretch>
          </p:blipFill>
          <p:spPr>
            <a:xfrm>
              <a:off x="7236296" y="116632"/>
              <a:ext cx="1524000" cy="1375173"/>
            </a:xfrm>
            <a:prstGeom prst="rect">
              <a:avLst/>
            </a:prstGeom>
          </p:spPr>
        </p:pic>
      </p:grpSp>
      <p:grpSp>
        <p:nvGrpSpPr>
          <p:cNvPr id="18" name="Group 5"/>
          <p:cNvGrpSpPr/>
          <p:nvPr/>
        </p:nvGrpSpPr>
        <p:grpSpPr>
          <a:xfrm>
            <a:off x="7576666" y="167268"/>
            <a:ext cx="1376626" cy="1207426"/>
            <a:chOff x="489318" y="1052624"/>
            <a:chExt cx="2068873" cy="1814590"/>
          </a:xfrm>
        </p:grpSpPr>
        <p:pic>
          <p:nvPicPr>
            <p:cNvPr id="19" name="Picture 3"/>
            <p:cNvPicPr>
              <a:picLocks noChangeAspect="1" noChangeArrowheads="1"/>
            </p:cNvPicPr>
            <p:nvPr/>
          </p:nvPicPr>
          <p:blipFill>
            <a:blip r:embed="rId6" cstate="screen">
              <a:clrChange>
                <a:clrFrom>
                  <a:srgbClr val="FFFFFF"/>
                </a:clrFrom>
                <a:clrTo>
                  <a:srgbClr val="FFFFFF">
                    <a:alpha val="0"/>
                  </a:srgbClr>
                </a:clrTo>
              </a:clrChange>
            </a:blip>
            <a:srcRect/>
            <a:stretch>
              <a:fillRect/>
            </a:stretch>
          </p:blipFill>
          <p:spPr bwMode="auto">
            <a:xfrm>
              <a:off x="489318" y="1052624"/>
              <a:ext cx="1545897" cy="1479808"/>
            </a:xfrm>
            <a:prstGeom prst="rect">
              <a:avLst/>
            </a:prstGeom>
            <a:noFill/>
            <a:ln w="9525">
              <a:noFill/>
              <a:miter lim="800000"/>
              <a:headEnd/>
              <a:tailEnd/>
            </a:ln>
          </p:spPr>
        </p:pic>
        <p:pic>
          <p:nvPicPr>
            <p:cNvPr id="22" name="Picture 3"/>
            <p:cNvPicPr>
              <a:picLocks noChangeAspect="1" noChangeArrowheads="1"/>
            </p:cNvPicPr>
            <p:nvPr/>
          </p:nvPicPr>
          <p:blipFill>
            <a:blip r:embed="rId6" cstate="screen">
              <a:clrChange>
                <a:clrFrom>
                  <a:srgbClr val="FFFFFF"/>
                </a:clrFrom>
                <a:clrTo>
                  <a:srgbClr val="FFFFFF">
                    <a:alpha val="0"/>
                  </a:srgbClr>
                </a:clrTo>
              </a:clrChange>
            </a:blip>
            <a:srcRect/>
            <a:stretch>
              <a:fillRect/>
            </a:stretch>
          </p:blipFill>
          <p:spPr bwMode="auto">
            <a:xfrm>
              <a:off x="1012294" y="1387405"/>
              <a:ext cx="1545897" cy="1479809"/>
            </a:xfrm>
            <a:prstGeom prst="rect">
              <a:avLst/>
            </a:prstGeom>
            <a:noFill/>
            <a:ln w="9525">
              <a:noFill/>
              <a:miter lim="800000"/>
              <a:headEnd/>
              <a:tailEnd/>
            </a:ln>
          </p:spPr>
        </p:pic>
      </p:grpSp>
      <p:grpSp>
        <p:nvGrpSpPr>
          <p:cNvPr id="3" name="Group 13"/>
          <p:cNvGrpSpPr/>
          <p:nvPr/>
        </p:nvGrpSpPr>
        <p:grpSpPr>
          <a:xfrm>
            <a:off x="5265029" y="267628"/>
            <a:ext cx="1401605" cy="1179173"/>
            <a:chOff x="4644008" y="260648"/>
            <a:chExt cx="1421704" cy="1196082"/>
          </a:xfrm>
        </p:grpSpPr>
        <p:pic>
          <p:nvPicPr>
            <p:cNvPr id="15"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644008" y="260648"/>
              <a:ext cx="1171747" cy="1063377"/>
            </a:xfrm>
            <a:prstGeom prst="rect">
              <a:avLst/>
            </a:prstGeom>
            <a:noFill/>
            <a:ln w="9525">
              <a:noFill/>
              <a:miter lim="800000"/>
              <a:headEnd/>
              <a:tailEnd/>
            </a:ln>
          </p:spPr>
        </p:pic>
        <p:pic>
          <p:nvPicPr>
            <p:cNvPr id="16"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893965" y="393353"/>
              <a:ext cx="1171747" cy="1063377"/>
            </a:xfrm>
            <a:prstGeom prst="rect">
              <a:avLst/>
            </a:prstGeom>
            <a:noFill/>
            <a:ln w="9525">
              <a:noFill/>
              <a:miter lim="800000"/>
              <a:headEnd/>
              <a:tailEnd/>
            </a:ln>
          </p:spPr>
        </p:pic>
      </p:grpSp>
      <p:grpSp>
        <p:nvGrpSpPr>
          <p:cNvPr id="7" name="Group 18"/>
          <p:cNvGrpSpPr/>
          <p:nvPr/>
        </p:nvGrpSpPr>
        <p:grpSpPr>
          <a:xfrm>
            <a:off x="5979406" y="278781"/>
            <a:ext cx="1307295" cy="1141005"/>
            <a:chOff x="4716016" y="332656"/>
            <a:chExt cx="1307295" cy="1141005"/>
          </a:xfrm>
        </p:grpSpPr>
        <p:pic>
          <p:nvPicPr>
            <p:cNvPr id="20"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716016" y="332656"/>
              <a:ext cx="1080120" cy="1035543"/>
            </a:xfrm>
            <a:prstGeom prst="rect">
              <a:avLst/>
            </a:prstGeom>
            <a:noFill/>
            <a:ln w="9525">
              <a:noFill/>
              <a:miter lim="800000"/>
              <a:headEnd/>
              <a:tailEnd/>
            </a:ln>
          </p:spPr>
        </p:pic>
        <p:pic>
          <p:nvPicPr>
            <p:cNvPr id="21"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943191" y="438118"/>
              <a:ext cx="1080120" cy="1035543"/>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PXIe-414x High Density SMU Family</a:t>
            </a:r>
            <a:endParaRPr lang="en-US" dirty="0"/>
          </a:p>
        </p:txBody>
      </p:sp>
      <p:sp>
        <p:nvSpPr>
          <p:cNvPr id="14" name="Content Placeholder 13"/>
          <p:cNvSpPr>
            <a:spLocks noGrp="1"/>
          </p:cNvSpPr>
          <p:nvPr>
            <p:ph idx="1"/>
          </p:nvPr>
        </p:nvSpPr>
        <p:spPr>
          <a:xfrm>
            <a:off x="469696" y="1121384"/>
            <a:ext cx="4303025" cy="4949008"/>
          </a:xfrm>
        </p:spPr>
        <p:txBody>
          <a:bodyPr>
            <a:normAutofit/>
          </a:bodyPr>
          <a:lstStyle/>
          <a:p>
            <a:r>
              <a:rPr lang="en-US" sz="2000" dirty="0" smtClean="0"/>
              <a:t>4-channel Precision SMUs</a:t>
            </a:r>
          </a:p>
          <a:p>
            <a:r>
              <a:rPr lang="en-US" sz="2000" dirty="0" smtClean="0"/>
              <a:t>IV boundary</a:t>
            </a:r>
          </a:p>
          <a:p>
            <a:pPr lvl="1"/>
            <a:r>
              <a:rPr lang="en-US" sz="1800" dirty="0" smtClean="0"/>
              <a:t>10 V, 100 mA 	(4140/1)</a:t>
            </a:r>
          </a:p>
          <a:p>
            <a:pPr lvl="1"/>
            <a:r>
              <a:rPr lang="en-US" sz="1800" dirty="0" smtClean="0"/>
              <a:t>24 V, 150 mA 	(4142/3)</a:t>
            </a:r>
          </a:p>
          <a:p>
            <a:pPr lvl="1"/>
            <a:r>
              <a:rPr lang="en-US" sz="1800" dirty="0" smtClean="0"/>
              <a:t>6 V, 500 mA	(4144/5)</a:t>
            </a:r>
          </a:p>
          <a:p>
            <a:r>
              <a:rPr lang="en-US" sz="2000" dirty="0" smtClean="0"/>
              <a:t>Current Sensitivity</a:t>
            </a:r>
          </a:p>
          <a:p>
            <a:pPr lvl="1"/>
            <a:r>
              <a:rPr lang="en-US" sz="1800" dirty="0" smtClean="0"/>
              <a:t>10-15 pA for 4141/3/5</a:t>
            </a:r>
          </a:p>
          <a:p>
            <a:pPr lvl="1"/>
            <a:r>
              <a:rPr lang="en-US" sz="1800" dirty="0" smtClean="0"/>
              <a:t>100-150 pA for 4140/2/4</a:t>
            </a:r>
          </a:p>
          <a:p>
            <a:r>
              <a:rPr lang="en-US" sz="2000" dirty="0" smtClean="0"/>
              <a:t>Speed</a:t>
            </a:r>
          </a:p>
          <a:p>
            <a:pPr lvl="1"/>
            <a:r>
              <a:rPr lang="en-US" sz="1800" dirty="0" smtClean="0"/>
              <a:t>600 kS/s maximum sampling</a:t>
            </a:r>
          </a:p>
          <a:p>
            <a:pPr lvl="1"/>
            <a:r>
              <a:rPr lang="en-US" sz="1800" dirty="0" smtClean="0"/>
              <a:t>100 kS/s update rate</a:t>
            </a:r>
          </a:p>
          <a:p>
            <a:r>
              <a:rPr lang="en-US" sz="2200" dirty="0" smtClean="0"/>
              <a:t>SourceAdapt Technology</a:t>
            </a:r>
          </a:p>
          <a:p>
            <a:r>
              <a:rPr lang="en-US" sz="2000" dirty="0" smtClean="0"/>
              <a:t>68 channels in a PXI chassis</a:t>
            </a:r>
          </a:p>
          <a:p>
            <a:endParaRPr lang="en-US" dirty="0" smtClean="0"/>
          </a:p>
          <a:p>
            <a:endParaRPr lang="en-US" dirty="0" smtClean="0"/>
          </a:p>
          <a:p>
            <a:endParaRPr lang="en-US" dirty="0" smtClean="0"/>
          </a:p>
          <a:p>
            <a:endParaRPr lang="en-US" dirty="0" smtClean="0"/>
          </a:p>
          <a:p>
            <a:pPr lvl="1"/>
            <a:endParaRPr lang="en-US" dirty="0"/>
          </a:p>
        </p:txBody>
      </p:sp>
      <p:grpSp>
        <p:nvGrpSpPr>
          <p:cNvPr id="17" name="Group 16"/>
          <p:cNvGrpSpPr/>
          <p:nvPr/>
        </p:nvGrpSpPr>
        <p:grpSpPr>
          <a:xfrm>
            <a:off x="6069330" y="468630"/>
            <a:ext cx="3074670" cy="5857178"/>
            <a:chOff x="6069330" y="468630"/>
            <a:chExt cx="3074670" cy="5857178"/>
          </a:xfrm>
        </p:grpSpPr>
        <p:pic>
          <p:nvPicPr>
            <p:cNvPr id="157698" name="Picture 2" descr="C:\Users\jharnack\Pictures\4145.tif"/>
            <p:cNvPicPr>
              <a:picLocks noChangeAspect="1" noChangeArrowheads="1"/>
            </p:cNvPicPr>
            <p:nvPr/>
          </p:nvPicPr>
          <p:blipFill>
            <a:blip r:embed="rId2" cstate="screen">
              <a:clrChange>
                <a:clrFrom>
                  <a:srgbClr val="FFFFFF"/>
                </a:clrFrom>
                <a:clrTo>
                  <a:srgbClr val="FFFFFF">
                    <a:alpha val="0"/>
                  </a:srgbClr>
                </a:clrTo>
              </a:clrChange>
            </a:blip>
            <a:srcRect/>
            <a:stretch>
              <a:fillRect/>
            </a:stretch>
          </p:blipFill>
          <p:spPr bwMode="auto">
            <a:xfrm>
              <a:off x="6069330" y="468630"/>
              <a:ext cx="3051810" cy="4810079"/>
            </a:xfrm>
            <a:prstGeom prst="rect">
              <a:avLst/>
            </a:prstGeom>
            <a:noFill/>
          </p:spPr>
        </p:pic>
        <p:pic>
          <p:nvPicPr>
            <p:cNvPr id="16" name="Picture 2" descr="C:\Users\jharnack\Pictures\4145.tif"/>
            <p:cNvPicPr>
              <a:picLocks noChangeAspect="1" noChangeArrowheads="1"/>
            </p:cNvPicPr>
            <p:nvPr/>
          </p:nvPicPr>
          <p:blipFill>
            <a:blip r:embed="rId3" cstate="screen">
              <a:clrChange>
                <a:clrFrom>
                  <a:srgbClr val="FFFFFF"/>
                </a:clrFrom>
                <a:clrTo>
                  <a:srgbClr val="FFFFFF">
                    <a:alpha val="0"/>
                  </a:srgbClr>
                </a:clrTo>
              </a:clrChange>
            </a:blip>
            <a:srcRect r="38116"/>
            <a:stretch>
              <a:fillRect/>
            </a:stretch>
          </p:blipFill>
          <p:spPr bwMode="auto">
            <a:xfrm>
              <a:off x="6972784" y="1296608"/>
              <a:ext cx="2171216" cy="5029200"/>
            </a:xfrm>
            <a:prstGeom prst="rect">
              <a:avLst/>
            </a:prstGeom>
            <a:noFill/>
          </p:spPr>
        </p:pic>
      </p:grpSp>
      <p:sp>
        <p:nvSpPr>
          <p:cNvPr id="15" name="TextBox 14"/>
          <p:cNvSpPr txBox="1"/>
          <p:nvPr/>
        </p:nvSpPr>
        <p:spPr>
          <a:xfrm>
            <a:off x="4877078" y="5270228"/>
            <a:ext cx="1799210" cy="276999"/>
          </a:xfrm>
          <a:prstGeom prst="rect">
            <a:avLst/>
          </a:prstGeom>
          <a:noFill/>
        </p:spPr>
        <p:txBody>
          <a:bodyPr wrap="none" rtlCol="0">
            <a:spAutoFit/>
          </a:bodyPr>
          <a:lstStyle/>
          <a:p>
            <a:r>
              <a:rPr lang="en-US" sz="1200" b="1" dirty="0" smtClean="0">
                <a:latin typeface="+mn-lt"/>
              </a:rPr>
              <a:t>PXIe-4141 10V, 100mA</a:t>
            </a:r>
            <a:endParaRPr lang="en-US" sz="1200" b="1" dirty="0">
              <a:latin typeface="+mn-lt"/>
            </a:endParaRPr>
          </a:p>
        </p:txBody>
      </p:sp>
      <p:sp>
        <p:nvSpPr>
          <p:cNvPr id="18" name="TextBox 17"/>
          <p:cNvSpPr txBox="1"/>
          <p:nvPr/>
        </p:nvSpPr>
        <p:spPr>
          <a:xfrm>
            <a:off x="4877078" y="5575028"/>
            <a:ext cx="1799210" cy="276999"/>
          </a:xfrm>
          <a:prstGeom prst="rect">
            <a:avLst/>
          </a:prstGeom>
          <a:noFill/>
        </p:spPr>
        <p:txBody>
          <a:bodyPr wrap="none" rtlCol="0">
            <a:spAutoFit/>
          </a:bodyPr>
          <a:lstStyle/>
          <a:p>
            <a:r>
              <a:rPr lang="en-US" sz="1200" b="1" dirty="0" smtClean="0">
                <a:latin typeface="+mn-lt"/>
              </a:rPr>
              <a:t>PXIe-4143 24V, 150mA</a:t>
            </a:r>
            <a:endParaRPr lang="en-US" sz="1200" b="1" dirty="0">
              <a:latin typeface="+mn-lt"/>
            </a:endParaRPr>
          </a:p>
        </p:txBody>
      </p:sp>
      <p:sp>
        <p:nvSpPr>
          <p:cNvPr id="19" name="TextBox 18"/>
          <p:cNvSpPr txBox="1"/>
          <p:nvPr/>
        </p:nvSpPr>
        <p:spPr>
          <a:xfrm>
            <a:off x="4870666" y="5879828"/>
            <a:ext cx="1800814" cy="276999"/>
          </a:xfrm>
          <a:prstGeom prst="rect">
            <a:avLst/>
          </a:prstGeom>
          <a:noFill/>
        </p:spPr>
        <p:txBody>
          <a:bodyPr wrap="none" rtlCol="0">
            <a:spAutoFit/>
          </a:bodyPr>
          <a:lstStyle/>
          <a:p>
            <a:r>
              <a:rPr lang="en-US" sz="1200" b="1" dirty="0" smtClean="0">
                <a:latin typeface="+mn-lt"/>
              </a:rPr>
              <a:t>PXIe-4145   6V, 500mA</a:t>
            </a:r>
            <a:endParaRPr lang="en-US" sz="1200" b="1" dirty="0">
              <a:latin typeface="+mn-lt"/>
            </a:endParaRPr>
          </a:p>
        </p:txBody>
      </p:sp>
      <p:sp>
        <p:nvSpPr>
          <p:cNvPr id="20" name="Rectangle 19"/>
          <p:cNvSpPr/>
          <p:nvPr/>
        </p:nvSpPr>
        <p:spPr bwMode="auto">
          <a:xfrm>
            <a:off x="6705600" y="5334000"/>
            <a:ext cx="381000" cy="152400"/>
          </a:xfrm>
          <a:prstGeom prst="rect">
            <a:avLst/>
          </a:prstGeom>
          <a:solidFill>
            <a:srgbClr val="BE483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1" name="Rectangle 20"/>
          <p:cNvSpPr/>
          <p:nvPr/>
        </p:nvSpPr>
        <p:spPr bwMode="auto">
          <a:xfrm>
            <a:off x="6705600" y="5638800"/>
            <a:ext cx="381000" cy="15240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2" name="Rectangle 21"/>
          <p:cNvSpPr/>
          <p:nvPr/>
        </p:nvSpPr>
        <p:spPr bwMode="auto">
          <a:xfrm>
            <a:off x="6705600" y="5943600"/>
            <a:ext cx="381000" cy="152400"/>
          </a:xfrm>
          <a:prstGeom prst="rect">
            <a:avLst/>
          </a:prstGeom>
          <a:solidFill>
            <a:srgbClr val="02639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grpSp>
        <p:nvGrpSpPr>
          <p:cNvPr id="30" name="Group 29"/>
          <p:cNvGrpSpPr/>
          <p:nvPr/>
        </p:nvGrpSpPr>
        <p:grpSpPr>
          <a:xfrm>
            <a:off x="3897351" y="1024053"/>
            <a:ext cx="2912423" cy="2819400"/>
            <a:chOff x="6172200" y="3276600"/>
            <a:chExt cx="2912423" cy="2819400"/>
          </a:xfrm>
        </p:grpSpPr>
        <p:sp>
          <p:nvSpPr>
            <p:cNvPr id="9" name="Rectangle 8"/>
            <p:cNvSpPr/>
            <p:nvPr/>
          </p:nvSpPr>
          <p:spPr bwMode="auto">
            <a:xfrm>
              <a:off x="6553200" y="4267200"/>
              <a:ext cx="2133600" cy="914400"/>
            </a:xfrm>
            <a:prstGeom prst="rect">
              <a:avLst/>
            </a:prstGeom>
            <a:solidFill>
              <a:srgbClr val="92D050">
                <a:alpha val="7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0" name="Rectangle 9"/>
            <p:cNvSpPr/>
            <p:nvPr/>
          </p:nvSpPr>
          <p:spPr bwMode="auto">
            <a:xfrm>
              <a:off x="7338951" y="3657600"/>
              <a:ext cx="558139" cy="2057400"/>
            </a:xfrm>
            <a:prstGeom prst="rect">
              <a:avLst/>
            </a:prstGeom>
            <a:solidFill>
              <a:srgbClr val="026394">
                <a:alpha val="6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1" name="Rectangle 10"/>
            <p:cNvSpPr/>
            <p:nvPr/>
          </p:nvSpPr>
          <p:spPr bwMode="auto">
            <a:xfrm>
              <a:off x="7089569" y="4419600"/>
              <a:ext cx="1056903" cy="609600"/>
            </a:xfrm>
            <a:prstGeom prst="rect">
              <a:avLst/>
            </a:prstGeom>
            <a:solidFill>
              <a:srgbClr val="BE483C">
                <a:alpha val="74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cxnSp>
          <p:nvCxnSpPr>
            <p:cNvPr id="12" name="Straight Connector 11"/>
            <p:cNvCxnSpPr/>
            <p:nvPr/>
          </p:nvCxnSpPr>
          <p:spPr bwMode="auto">
            <a:xfrm rot="5400000">
              <a:off x="6210300" y="4686300"/>
              <a:ext cx="2819400" cy="0"/>
            </a:xfrm>
            <a:prstGeom prst="line">
              <a:avLst/>
            </a:prstGeom>
            <a:solidFill>
              <a:schemeClr val="accent1"/>
            </a:solidFill>
            <a:ln w="38100" cap="flat" cmpd="sng" algn="ctr">
              <a:solidFill>
                <a:schemeClr val="tx1"/>
              </a:solidFill>
              <a:prstDash val="solid"/>
              <a:round/>
              <a:headEnd type="triangle" w="lg" len="med"/>
              <a:tailEnd type="triangle" w="lg" len="med"/>
            </a:ln>
            <a:effectLst/>
          </p:spPr>
        </p:cxnSp>
        <p:cxnSp>
          <p:nvCxnSpPr>
            <p:cNvPr id="13" name="Straight Connector 12"/>
            <p:cNvCxnSpPr/>
            <p:nvPr/>
          </p:nvCxnSpPr>
          <p:spPr bwMode="auto">
            <a:xfrm>
              <a:off x="6172200" y="4724400"/>
              <a:ext cx="2912423" cy="1979"/>
            </a:xfrm>
            <a:prstGeom prst="line">
              <a:avLst/>
            </a:prstGeom>
            <a:solidFill>
              <a:schemeClr val="accent1"/>
            </a:solidFill>
            <a:ln w="38100" cap="flat" cmpd="sng" algn="ctr">
              <a:solidFill>
                <a:schemeClr val="tx1"/>
              </a:solidFill>
              <a:prstDash val="solid"/>
              <a:round/>
              <a:headEnd type="triangle" w="lg" len="med"/>
              <a:tailEnd type="triangle" w="lg" len="med"/>
            </a:ln>
            <a:effectLst/>
          </p:spPr>
        </p:cxnSp>
        <p:sp>
          <p:nvSpPr>
            <p:cNvPr id="23" name="TextBox 22"/>
            <p:cNvSpPr txBox="1"/>
            <p:nvPr/>
          </p:nvSpPr>
          <p:spPr>
            <a:xfrm>
              <a:off x="7548283" y="3430171"/>
              <a:ext cx="686405" cy="276999"/>
            </a:xfrm>
            <a:prstGeom prst="rect">
              <a:avLst/>
            </a:prstGeom>
            <a:noFill/>
          </p:spPr>
          <p:txBody>
            <a:bodyPr wrap="none" rtlCol="0">
              <a:spAutoFit/>
            </a:bodyPr>
            <a:lstStyle/>
            <a:p>
              <a:r>
                <a:rPr lang="en-US" sz="1200" b="0" dirty="0" smtClean="0">
                  <a:latin typeface="+mn-lt"/>
                </a:rPr>
                <a:t>500mA</a:t>
              </a:r>
              <a:endParaRPr lang="en-US" sz="1200" b="0" dirty="0">
                <a:latin typeface="+mn-lt"/>
              </a:endParaRPr>
            </a:p>
          </p:txBody>
        </p:sp>
        <p:sp>
          <p:nvSpPr>
            <p:cNvPr id="24" name="TextBox 23"/>
            <p:cNvSpPr txBox="1"/>
            <p:nvPr/>
          </p:nvSpPr>
          <p:spPr>
            <a:xfrm>
              <a:off x="8616865" y="4499420"/>
              <a:ext cx="457176" cy="276999"/>
            </a:xfrm>
            <a:prstGeom prst="rect">
              <a:avLst/>
            </a:prstGeom>
            <a:noFill/>
          </p:spPr>
          <p:txBody>
            <a:bodyPr wrap="none" rtlCol="0">
              <a:spAutoFit/>
            </a:bodyPr>
            <a:lstStyle/>
            <a:p>
              <a:r>
                <a:rPr lang="en-US" sz="1200" b="0" dirty="0" smtClean="0">
                  <a:latin typeface="+mn-lt"/>
                </a:rPr>
                <a:t>24V</a:t>
              </a:r>
              <a:endParaRPr lang="en-US" sz="1200" b="0" dirty="0">
                <a:latin typeface="+mn-lt"/>
              </a:endParaRPr>
            </a:p>
          </p:txBody>
        </p:sp>
        <p:sp>
          <p:nvSpPr>
            <p:cNvPr id="25" name="TextBox 24"/>
            <p:cNvSpPr txBox="1"/>
            <p:nvPr/>
          </p:nvSpPr>
          <p:spPr>
            <a:xfrm>
              <a:off x="8049818" y="4483594"/>
              <a:ext cx="457176" cy="276999"/>
            </a:xfrm>
            <a:prstGeom prst="rect">
              <a:avLst/>
            </a:prstGeom>
            <a:noFill/>
          </p:spPr>
          <p:txBody>
            <a:bodyPr wrap="none" rtlCol="0">
              <a:spAutoFit/>
            </a:bodyPr>
            <a:lstStyle/>
            <a:p>
              <a:r>
                <a:rPr lang="en-US" sz="1200" b="0" dirty="0" smtClean="0">
                  <a:latin typeface="+mn-lt"/>
                </a:rPr>
                <a:t>10V</a:t>
              </a:r>
              <a:endParaRPr lang="en-US" sz="1200" b="0" dirty="0">
                <a:latin typeface="+mn-lt"/>
              </a:endParaRPr>
            </a:p>
          </p:txBody>
        </p:sp>
        <p:sp>
          <p:nvSpPr>
            <p:cNvPr id="26" name="TextBox 25"/>
            <p:cNvSpPr txBox="1"/>
            <p:nvPr/>
          </p:nvSpPr>
          <p:spPr>
            <a:xfrm>
              <a:off x="7560261" y="4203005"/>
              <a:ext cx="686405" cy="276999"/>
            </a:xfrm>
            <a:prstGeom prst="rect">
              <a:avLst/>
            </a:prstGeom>
            <a:noFill/>
          </p:spPr>
          <p:txBody>
            <a:bodyPr wrap="none" rtlCol="0">
              <a:spAutoFit/>
            </a:bodyPr>
            <a:lstStyle/>
            <a:p>
              <a:r>
                <a:rPr lang="en-US" sz="1200" b="0" dirty="0" smtClean="0">
                  <a:latin typeface="+mn-lt"/>
                </a:rPr>
                <a:t>100mA</a:t>
              </a:r>
              <a:endParaRPr lang="en-US" sz="1200" b="0" dirty="0">
                <a:latin typeface="+mn-lt"/>
              </a:endParaRPr>
            </a:p>
          </p:txBody>
        </p:sp>
        <p:sp>
          <p:nvSpPr>
            <p:cNvPr id="27" name="TextBox 26"/>
            <p:cNvSpPr txBox="1"/>
            <p:nvPr/>
          </p:nvSpPr>
          <p:spPr>
            <a:xfrm>
              <a:off x="7550365" y="4030345"/>
              <a:ext cx="686405" cy="276999"/>
            </a:xfrm>
            <a:prstGeom prst="rect">
              <a:avLst/>
            </a:prstGeom>
            <a:noFill/>
          </p:spPr>
          <p:txBody>
            <a:bodyPr wrap="none" rtlCol="0">
              <a:spAutoFit/>
            </a:bodyPr>
            <a:lstStyle/>
            <a:p>
              <a:r>
                <a:rPr lang="en-US" sz="1200" b="0" dirty="0" smtClean="0">
                  <a:latin typeface="+mn-lt"/>
                </a:rPr>
                <a:t>150mA</a:t>
              </a:r>
              <a:endParaRPr lang="en-US" sz="1200" b="0" dirty="0">
                <a:latin typeface="+mn-lt"/>
              </a:endParaRPr>
            </a:p>
          </p:txBody>
        </p:sp>
        <p:sp>
          <p:nvSpPr>
            <p:cNvPr id="28" name="TextBox 27"/>
            <p:cNvSpPr txBox="1"/>
            <p:nvPr/>
          </p:nvSpPr>
          <p:spPr>
            <a:xfrm>
              <a:off x="7803027" y="4491512"/>
              <a:ext cx="372217" cy="276999"/>
            </a:xfrm>
            <a:prstGeom prst="rect">
              <a:avLst/>
            </a:prstGeom>
            <a:noFill/>
          </p:spPr>
          <p:txBody>
            <a:bodyPr wrap="none" rtlCol="0">
              <a:spAutoFit/>
            </a:bodyPr>
            <a:lstStyle/>
            <a:p>
              <a:r>
                <a:rPr lang="en-US" sz="1200" b="0" dirty="0" smtClean="0">
                  <a:latin typeface="+mn-lt"/>
                </a:rPr>
                <a:t>6V</a:t>
              </a:r>
              <a:endParaRPr lang="en-US" sz="1200" b="0" dirty="0">
                <a:latin typeface="+mn-lt"/>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4,2125759540,C:\Users\jharnack\Desktop\W14TS02_Selling NIs New Flagship SMU\W14TS02_Selling NIs New Flagship SMU_pptx\Media.ppcx"/>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0&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0&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9&quot;/&gt;&lt;lineCharCount val=&quot;38&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2&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6&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1&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9&quot;/&gt;&lt;lineCharCount val=&quot;12&quot;/&gt;&lt;lineCharCount val=&quot;8&quot;/&gt;&lt;lineCharCount val=&quot;12&quot;/&gt;&lt;lineCharCount val=&quot;18&quot;/&gt;&lt;lineCharCount val=&quot;8&quot;/&gt;&lt;lineCharCount val=&quot;8&quot;/&gt;&lt;lineCharCount val=&quot;11&quot;/&gt;&lt;lineCharCount val=&quot;18&quot;/&gt;&lt;lineCharCount val=&quot;17&quot;/&gt;&lt;lineCharCount val=&quot;28&quot;/&gt;&lt;lineCharCount val=&quot;24&quot;/&gt;&lt;lineCharCount val=&quot;29&quot;/&gt;&lt;lineCharCount val=&quot;24&quot;/&gt;&lt;lineCharCount val=&quot;1&quot;/&gt;&lt;lineCharCount val=&quot;1&quot;/&gt;&lt;lineCharCount val=&quot;1&quot;/&gt;&lt;lineCharCount val=&quot;1&quot;/&gt;&lt;lineCharCount val=&quot;1&quot;/&gt;&lt;lineCharCount val=&quot;1&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PSNARRATION" val="5,2125759540,C:\Users\jharnack\Desktop\W14TS02_Selling NIs New Flagship SMU\W14TS02_Selling NIs New Flagship SMU_pptx\Media.ppcx"/>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0&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INFO" val="&lt;ThreeDShapeInfo&gt;&lt;uuid val=&quot;{4B66A695-7ADE-4B0E-BE9A-1E5F96C6F349}&quot;/&gt;&lt;isInvalidForFieldText val=&quot;0&quot;/&gt;&lt;Image&gt;&lt;filename val=&quot;C:\Users\jharnack\AppData\Local\Temp\PR\data\asimages\{4B66A695-7ADE-4B0E-BE9A-1E5F96C6F349}_5.png&quot;/&gt;&lt;left val=&quot;496&quot;/&gt;&lt;top val=&quot;309&quot;/&gt;&lt;width val=&quot;215&quot;/&gt;&lt;height val=&quot;111&quot;/&gt;&lt;hasText val=&quot;1&quot;/&gt;&lt;/Image&gt;&lt;/ThreeDShapeInfo&gt;"/>
</p:tagLst>
</file>

<file path=ppt/tags/tag7.xml><?xml version="1.0" encoding="utf-8"?>
<p:tagLst xmlns:a="http://schemas.openxmlformats.org/drawingml/2006/main" xmlns:r="http://schemas.openxmlformats.org/officeDocument/2006/relationships" xmlns:p="http://schemas.openxmlformats.org/presentationml/2006/main">
  <p:tag name="PRESENTER_SHAPEINFO" val="&lt;ThreeDShapeInfo&gt;&lt;uuid val=&quot;{A68142B2-A389-4339-A3C6-1962557E5C3C}&quot;/&gt;&lt;isInvalidForFieldText val=&quot;0&quot;/&gt;&lt;Image&gt;&lt;filename val=&quot;C:\Users\jharnack\AppData\Local\Temp\PR\data\asimages\{A68142B2-A389-4339-A3C6-1962557E5C3C}_5.png&quot;/&gt;&lt;left val=&quot;370&quot;/&gt;&lt;top val=&quot;115&quot;/&gt;&lt;width val=&quot;137&quot;/&gt;&lt;height val=&quot;16&quot;/&gt;&lt;hasText val=&quot;1&quot;/&gt;&lt;/Image&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INFO" val="&lt;ThreeDShapeInfo&gt;&lt;uuid val=&quot;{49DF4F29-A325-4B8D-BCAA-7C82D2D6A187}&quot;/&gt;&lt;isInvalidForFieldText val=&quot;0&quot;/&gt;&lt;Image&gt;&lt;filename val=&quot;C:\Users\jharnack\AppData\Local\Temp\PR\data\asimages\{49DF4F29-A325-4B8D-BCAA-7C82D2D6A187}_5.png&quot;/&gt;&lt;left val=&quot;315&quot;/&gt;&lt;top val=&quot;192&quot;/&gt;&lt;width val=&quot;192&quot;/&gt;&lt;height val=&quot;16&quot;/&gt;&lt;hasText val=&quot;1&quot;/&gt;&lt;/Image&gt;&lt;/ThreeDShape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0&quot;/&gt;&lt;/TableIndex&gt;&lt;/ShapeTextInfo&gt;"/>
</p:tagLst>
</file>

<file path=ppt/theme/theme1.xml><?xml version="1.0" encoding="utf-8"?>
<a:theme xmlns:a="http://schemas.openxmlformats.org/drawingml/2006/main" name="NI company PowerPoint template">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NI company PowerPoint template</Template>
  <TotalTime>3046</TotalTime>
  <Words>1253</Words>
  <Application>Microsoft Office PowerPoint</Application>
  <PresentationFormat>On-screen Show (4:3)</PresentationFormat>
  <Paragraphs>227</Paragraphs>
  <Slides>11</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Arial</vt:lpstr>
      <vt:lpstr>Arial Narrow</vt:lpstr>
      <vt:lpstr>Calibri</vt:lpstr>
      <vt:lpstr>Courier New</vt:lpstr>
      <vt:lpstr>Univers Com 45 Light</vt:lpstr>
      <vt:lpstr>Univers LT Std 45 Light</vt:lpstr>
      <vt:lpstr>Univers LT Std 55</vt:lpstr>
      <vt:lpstr>NI company PowerPoint template</vt:lpstr>
      <vt:lpstr>Customer Confidential</vt:lpstr>
      <vt:lpstr>Goal</vt:lpstr>
      <vt:lpstr>Components of an Automated Test System</vt:lpstr>
      <vt:lpstr>Appendix</vt:lpstr>
      <vt:lpstr>PXIe-4138/9 Connections Break-out</vt:lpstr>
      <vt:lpstr>PowerPoint Presentation</vt:lpstr>
      <vt:lpstr>NI 4138/9 System SMUs High Power, High Precision, High Speed</vt:lpstr>
      <vt:lpstr>NI 4139 Extended Range Pulsing</vt:lpstr>
      <vt:lpstr>PowerPoint Presentation</vt:lpstr>
      <vt:lpstr>PXIe-414x High Density SMU Family</vt:lpstr>
      <vt:lpstr>NI SourceAdapt™ Technology Limitations of  Traditional SMUs</vt:lpstr>
      <vt:lpstr>NI SourceAdapt™ Technology</vt:lpstr>
    </vt:vector>
  </TitlesOfParts>
  <Company>National Instruments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dwebb</dc:creator>
  <cp:lastModifiedBy>Peter Rifken</cp:lastModifiedBy>
  <cp:revision>315</cp:revision>
  <cp:lastPrinted>2012-03-20T15:45:37Z</cp:lastPrinted>
  <dcterms:created xsi:type="dcterms:W3CDTF">2012-06-11T17:57:21Z</dcterms:created>
  <dcterms:modified xsi:type="dcterms:W3CDTF">2015-06-12T14:56:15Z</dcterms:modified>
</cp:coreProperties>
</file>